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7" r:id="rId3"/>
    <p:sldId id="736" r:id="rId4"/>
    <p:sldId id="909" r:id="rId6"/>
    <p:sldId id="928" r:id="rId7"/>
    <p:sldId id="977" r:id="rId8"/>
    <p:sldId id="913" r:id="rId9"/>
    <p:sldId id="1129" r:id="rId10"/>
    <p:sldId id="1130" r:id="rId11"/>
    <p:sldId id="1131" r:id="rId12"/>
    <p:sldId id="1132" r:id="rId13"/>
    <p:sldId id="1133" r:id="rId14"/>
    <p:sldId id="1134" r:id="rId15"/>
    <p:sldId id="1135" r:id="rId16"/>
    <p:sldId id="1136" r:id="rId17"/>
    <p:sldId id="1011" r:id="rId18"/>
    <p:sldId id="1046" r:id="rId19"/>
    <p:sldId id="1043" r:id="rId20"/>
    <p:sldId id="1047" r:id="rId21"/>
    <p:sldId id="1048" r:id="rId22"/>
    <p:sldId id="1049" r:id="rId23"/>
    <p:sldId id="1050" r:id="rId24"/>
    <p:sldId id="1051" r:id="rId25"/>
    <p:sldId id="1052" r:id="rId26"/>
    <p:sldId id="1044" r:id="rId27"/>
    <p:sldId id="1053" r:id="rId28"/>
    <p:sldId id="1057" r:id="rId29"/>
    <p:sldId id="1054" r:id="rId30"/>
    <p:sldId id="1056" r:id="rId31"/>
    <p:sldId id="1058" r:id="rId32"/>
    <p:sldId id="1061" r:id="rId33"/>
    <p:sldId id="1062" r:id="rId34"/>
    <p:sldId id="1063" r:id="rId35"/>
    <p:sldId id="1064" r:id="rId36"/>
    <p:sldId id="1037" r:id="rId37"/>
    <p:sldId id="1065" r:id="rId38"/>
    <p:sldId id="1066" r:id="rId39"/>
    <p:sldId id="1067" r:id="rId40"/>
    <p:sldId id="1069" r:id="rId41"/>
    <p:sldId id="1070" r:id="rId42"/>
    <p:sldId id="1071" r:id="rId43"/>
    <p:sldId id="1072" r:id="rId44"/>
    <p:sldId id="1073" r:id="rId45"/>
    <p:sldId id="1075" r:id="rId46"/>
    <p:sldId id="1077" r:id="rId47"/>
    <p:sldId id="1078" r:id="rId48"/>
    <p:sldId id="1079" r:id="rId49"/>
    <p:sldId id="1076" r:id="rId50"/>
    <p:sldId id="1080" r:id="rId51"/>
    <p:sldId id="1081" r:id="rId52"/>
    <p:sldId id="1068" r:id="rId53"/>
    <p:sldId id="1111" r:id="rId54"/>
    <p:sldId id="1038" r:id="rId55"/>
    <p:sldId id="1039" r:id="rId56"/>
    <p:sldId id="1040" r:id="rId57"/>
    <p:sldId id="1041" r:id="rId58"/>
    <p:sldId id="1042" r:id="rId59"/>
    <p:sldId id="1112" r:id="rId60"/>
    <p:sldId id="1113" r:id="rId61"/>
    <p:sldId id="1114" r:id="rId62"/>
    <p:sldId id="1118" r:id="rId63"/>
    <p:sldId id="1121" r:id="rId64"/>
    <p:sldId id="1122" r:id="rId65"/>
    <p:sldId id="1123" r:id="rId66"/>
    <p:sldId id="1124" r:id="rId67"/>
    <p:sldId id="1125" r:id="rId68"/>
    <p:sldId id="1126" r:id="rId69"/>
    <p:sldId id="1127" r:id="rId70"/>
    <p:sldId id="1128" r:id="rId71"/>
    <p:sldId id="1036" r:id="rId72"/>
    <p:sldId id="1019" r:id="rId73"/>
    <p:sldId id="1020" r:id="rId74"/>
    <p:sldId id="1021" r:id="rId75"/>
    <p:sldId id="1022" r:id="rId76"/>
    <p:sldId id="1023" r:id="rId77"/>
    <p:sldId id="1025" r:id="rId78"/>
    <p:sldId id="1024" r:id="rId79"/>
    <p:sldId id="1026" r:id="rId80"/>
    <p:sldId id="1012" r:id="rId81"/>
    <p:sldId id="1013" r:id="rId82"/>
    <p:sldId id="1014" r:id="rId83"/>
    <p:sldId id="1015" r:id="rId84"/>
    <p:sldId id="1016" r:id="rId85"/>
    <p:sldId id="1017" r:id="rId86"/>
    <p:sldId id="892" r:id="rId87"/>
    <p:sldId id="766" r:id="rId88"/>
  </p:sldIdLst>
  <p:sldSz cx="12192000" cy="6858000"/>
  <p:notesSz cx="6858000" cy="9144000"/>
  <p:custDataLst>
    <p:tags r:id="rId9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34" autoAdjust="0"/>
    <p:restoredTop sz="96391" autoAdjust="0"/>
  </p:normalViewPr>
  <p:slideViewPr>
    <p:cSldViewPr snapToGrid="0">
      <p:cViewPr>
        <p:scale>
          <a:sx n="75" d="100"/>
          <a:sy n="75" d="100"/>
        </p:scale>
        <p:origin x="2184" y="7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gs" Target="tags/tag19.xml"/><Relationship Id="rId92" Type="http://schemas.openxmlformats.org/officeDocument/2006/relationships/commentAuthors" Target="commentAuthors.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6.xml"/><Relationship Id="rId89" Type="http://schemas.openxmlformats.org/officeDocument/2006/relationships/presProps" Target="presProps.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sym typeface="+mn-ea"/>
            </a:endParaRPr>
          </a:p>
        </p:txBody>
      </p:sp>
      <p:sp>
        <p:nvSpPr>
          <p:cNvPr id="4" name="灯片编号占位符 3"/>
          <p:cNvSpPr>
            <a:spLocks noGrp="1"/>
          </p:cNvSpPr>
          <p:nvPr>
            <p:ph type="sldNum" sz="quarter" idx="10"/>
          </p:nvPr>
        </p:nvSpPr>
        <p:spPr/>
        <p:txBody>
          <a:bodyPr/>
          <a:lstStyle/>
          <a:p>
            <a:fld id="{0B48A77E-79FB-4BFF-B1F0-CFD29F30865E}"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这张图表展示了</a:t>
            </a:r>
            <a:r>
              <a:rPr lang="en-US" altLang="zh-CN"/>
              <a:t>MOIRAI</a:t>
            </a:r>
            <a:r>
              <a:rPr lang="zh-CN" altLang="en-US"/>
              <a:t>模型在</a:t>
            </a:r>
            <a:r>
              <a:rPr lang="en-US" altLang="zh-CN"/>
              <a:t>Monash</a:t>
            </a:r>
            <a:r>
              <a:rPr lang="zh-CN" altLang="en-US"/>
              <a:t>基准上的消融实验，评估了不同组件对模型表现的影响，结果表明去除关键组件（如补丁大小约束、</a:t>
            </a:r>
            <a:r>
              <a:rPr lang="en-US" altLang="zh-CN"/>
              <a:t>Any-variate Attention</a:t>
            </a:r>
            <a:r>
              <a:rPr lang="zh-CN" altLang="en-US"/>
              <a:t>等）都会导致标准化</a:t>
            </a:r>
            <a:r>
              <a:rPr lang="en-US" altLang="zh-CN"/>
              <a:t>MAE</a:t>
            </a:r>
            <a:r>
              <a:rPr lang="zh-CN" altLang="en-US"/>
              <a:t>值的显著增加，从而证明这些设计在提高预测准确性方面的重要性。</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这张图展示了</a:t>
            </a:r>
            <a:r>
              <a:rPr lang="en-US" altLang="zh-CN"/>
              <a:t>MOIRAI</a:t>
            </a:r>
            <a:r>
              <a:rPr lang="zh-CN" altLang="en-US"/>
              <a:t>模型在</a:t>
            </a:r>
            <a:r>
              <a:rPr lang="en-US" altLang="zh-CN"/>
              <a:t>Traffic Hourly</a:t>
            </a:r>
            <a:r>
              <a:rPr lang="zh-CN" altLang="en-US"/>
              <a:t>数据集上的两种概率预测结果，其中混合分布能够有效地捕捉数据中的峰值和预测区间，而学生</a:t>
            </a:r>
            <a:r>
              <a:rPr lang="en-US" altLang="zh-CN"/>
              <a:t>t</a:t>
            </a:r>
            <a:r>
              <a:rPr lang="zh-CN" altLang="en-US"/>
              <a:t>分布虽然预测了峰值，但由于其对称性，导致了不适当的预测区间，尤其是在峰值部分（红色框选区域）。</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这张图展示了</a:t>
            </a:r>
            <a:r>
              <a:rPr lang="en-US" altLang="zh-CN"/>
              <a:t>MAE</a:t>
            </a:r>
            <a:r>
              <a:rPr lang="zh-CN" altLang="en-US"/>
              <a:t>（平均绝对误差）与上下文长度（</a:t>
            </a:r>
            <a:r>
              <a:rPr lang="en-US" altLang="zh-CN"/>
              <a:t>x</a:t>
            </a:r>
            <a:r>
              <a:rPr lang="zh-CN" altLang="en-US"/>
              <a:t>轴，以对数尺度表示）之间的关系，图中显示了在</a:t>
            </a:r>
            <a:r>
              <a:rPr lang="en-US" altLang="zh-CN"/>
              <a:t>ETTm1</a:t>
            </a:r>
            <a:r>
              <a:rPr lang="zh-CN" altLang="en-US"/>
              <a:t>、电力和天气数据集上的验证集结果，说明随着上下文长度的增加，</a:t>
            </a:r>
            <a:r>
              <a:rPr lang="en-US" altLang="zh-CN"/>
              <a:t>MAE</a:t>
            </a:r>
            <a:r>
              <a:rPr lang="zh-CN" altLang="en-US"/>
              <a:t>显著下降，表明更长的上下文有助于提高模型的预测精度。</a:t>
            </a:r>
            <a:endParaRPr lang="zh-CN" altLang="en-US"/>
          </a:p>
          <a:p>
            <a:pPr eaLnBrk="1" hangingPunct="1"/>
            <a:endParaRPr lang="zh-CN" altLang="en-US"/>
          </a:p>
          <a:p>
            <a:pPr eaLnBrk="1" hangingPunct="1"/>
            <a:r>
              <a:rPr lang="zh-CN" altLang="en-US"/>
              <a:t>上下文长度（</a:t>
            </a:r>
            <a:r>
              <a:rPr lang="en-US" altLang="zh-CN"/>
              <a:t>Context Length</a:t>
            </a:r>
            <a:r>
              <a:rPr lang="zh-CN" altLang="en-US"/>
              <a:t>）指的是模型在进行时间序列预测时，所使用的历史数据长度或回顾的时间窗口大小。在时间序列预测中，模型通过</a:t>
            </a:r>
            <a:r>
              <a:rPr lang="en-US" altLang="zh-CN"/>
              <a:t>“</a:t>
            </a:r>
            <a:r>
              <a:rPr lang="zh-CN" altLang="en-US"/>
              <a:t>回顾</a:t>
            </a:r>
            <a:r>
              <a:rPr lang="en-US" altLang="zh-CN"/>
              <a:t>”</a:t>
            </a:r>
            <a:r>
              <a:rPr lang="zh-CN" altLang="en-US"/>
              <a:t>过去一定数量的时间步来进行预测，而这个过去的时间步数即为上下文长度。</a:t>
            </a:r>
            <a:endParaRPr lang="zh-CN" altLang="en-US"/>
          </a:p>
          <a:p>
            <a:pPr eaLnBrk="1" hangingPunct="1"/>
            <a:r>
              <a:rPr lang="zh-CN" altLang="en-US"/>
              <a:t>较短的上下文长度：可能只能捕捉到短期依赖关系，适合变化较快的序列，但可能无法捕捉到长期趋势。</a:t>
            </a:r>
            <a:endParaRPr lang="zh-CN" altLang="en-US"/>
          </a:p>
          <a:p>
            <a:pPr eaLnBrk="1" hangingPunct="1"/>
            <a:r>
              <a:rPr lang="zh-CN" altLang="en-US"/>
              <a:t>较长的上下文长度：有助于捕捉长时依赖关系，适合变化较慢或具有长期趋势的时间序列。</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这张图展示了从</a:t>
            </a:r>
            <a:r>
              <a:rPr lang="en-US" altLang="zh-CN"/>
              <a:t>LOTSA</a:t>
            </a:r>
            <a:r>
              <a:rPr lang="zh-CN" altLang="en-US"/>
              <a:t>数据集中采样数据时，根据提出的任务分布生成的序列长度的直方图，序列长度表示的是在补丁处理和拉平（</a:t>
            </a:r>
            <a:r>
              <a:rPr lang="en-US" altLang="zh-CN"/>
              <a:t>flattening</a:t>
            </a:r>
            <a:r>
              <a:rPr lang="zh-CN" altLang="en-US"/>
              <a:t>）之后，得到的时间序列的标记数量。</a:t>
            </a:r>
            <a:endParaRPr lang="zh-CN" altLang="en-US"/>
          </a:p>
          <a:p>
            <a:pPr eaLnBrk="1" hangingPunct="1"/>
            <a:r>
              <a:rPr lang="zh-CN" altLang="en-US"/>
              <a:t>这张图展示了从</a:t>
            </a:r>
            <a:r>
              <a:rPr lang="en-US" altLang="zh-CN"/>
              <a:t>LOTSA</a:t>
            </a:r>
            <a:r>
              <a:rPr lang="zh-CN" altLang="en-US"/>
              <a:t>数据集中根据任务分布（即模型训练时设定的任务类型）采样数据时，不同序列长度的分布情况。序列长度指的是每个时间序列在经过补丁处理和拉平（</a:t>
            </a:r>
            <a:r>
              <a:rPr lang="en-US" altLang="zh-CN"/>
              <a:t>flatten</a:t>
            </a:r>
            <a:r>
              <a:rPr lang="zh-CN" altLang="en-US"/>
              <a:t>）后的数据长度。简单来说，补丁处理和拉平是将原始数据拆分并重组的过程，最终得到的序列长度是每个样本的</a:t>
            </a:r>
            <a:r>
              <a:rPr lang="en-US" altLang="zh-CN"/>
              <a:t>"</a:t>
            </a:r>
            <a:r>
              <a:rPr lang="zh-CN" altLang="en-US"/>
              <a:t>大小</a:t>
            </a:r>
            <a:r>
              <a:rPr lang="en-US" altLang="zh-CN"/>
              <a:t>"</a:t>
            </a:r>
            <a:r>
              <a:rPr lang="zh-CN" altLang="en-US"/>
              <a:t>。</a:t>
            </a:r>
            <a:endParaRPr lang="zh-CN" altLang="en-US"/>
          </a:p>
          <a:p>
            <a:pPr eaLnBrk="1" hangingPunct="1"/>
            <a:endParaRPr lang="en-US" altLang="zh-CN"/>
          </a:p>
          <a:p>
            <a:pPr eaLnBrk="1" hangingPunct="1"/>
            <a:r>
              <a:rPr lang="zh-CN" altLang="en-US"/>
              <a:t>目的是：了解在训练过程中生成的时间序列的长度分布，以确保模型能够处理不同长度的时间序列数据，并且能有效地训练。</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引出零样本预测的新兴领域。</a:t>
            </a:r>
            <a:endParaRPr lang="zh-CN" altLang="en-US"/>
          </a:p>
          <a:p>
            <a:r>
              <a:rPr lang="zh-CN" altLang="en-US"/>
              <a:t>列举多个现有的预训练模型，展示它们在零样本预测中的不同策略和方法。</a:t>
            </a:r>
            <a:endParaRPr lang="zh-CN" altLang="en-US"/>
          </a:p>
          <a:p>
            <a:r>
              <a:rPr lang="zh-CN" altLang="en-US"/>
              <a:t>过渡到大语言模型的应用，提出</a:t>
            </a:r>
            <a:r>
              <a:rPr lang="en-US" altLang="zh-CN"/>
              <a:t> LLMs </a:t>
            </a:r>
            <a:r>
              <a:rPr lang="zh-CN" altLang="en-US"/>
              <a:t>在时间序列预测中的潜力。</a:t>
            </a:r>
            <a:endParaRPr lang="zh-CN" altLang="en-US"/>
          </a:p>
          <a:p>
            <a:r>
              <a:rPr lang="zh-CN" altLang="en-US"/>
              <a:t>最终结论：证明</a:t>
            </a:r>
            <a:r>
              <a:rPr lang="en-US" altLang="zh-CN"/>
              <a:t> LLMs </a:t>
            </a:r>
            <a:r>
              <a:rPr lang="zh-CN" altLang="en-US"/>
              <a:t>具备固有的零样本预测能力，特别是通过</a:t>
            </a:r>
            <a:r>
              <a:rPr lang="en-US" altLang="zh-CN"/>
              <a:t> LLMTime </a:t>
            </a:r>
            <a:r>
              <a:rPr lang="zh-CN" altLang="en-US"/>
              <a:t>展现其强大的通用性和处理能力。</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总结：</a:t>
            </a:r>
            <a:endParaRPr lang="zh-CN" altLang="en-US"/>
          </a:p>
          <a:p>
            <a:r>
              <a:rPr lang="zh-CN" altLang="en-US">
                <a:sym typeface="+mn-ea"/>
              </a:rPr>
              <a:t>这段话展示了从传统的</a:t>
            </a:r>
            <a:r>
              <a:rPr lang="en-US" altLang="zh-CN">
                <a:sym typeface="+mn-ea"/>
              </a:rPr>
              <a:t> </a:t>
            </a:r>
            <a:r>
              <a:rPr lang="zh-CN" altLang="en-US">
                <a:sym typeface="+mn-ea"/>
              </a:rPr>
              <a:t>预训练</a:t>
            </a:r>
            <a:r>
              <a:rPr lang="en-US" altLang="zh-CN">
                <a:sym typeface="+mn-ea"/>
              </a:rPr>
              <a:t>+</a:t>
            </a:r>
            <a:r>
              <a:rPr lang="zh-CN" altLang="en-US">
                <a:sym typeface="+mn-ea"/>
              </a:rPr>
              <a:t>微调</a:t>
            </a:r>
            <a:r>
              <a:rPr lang="en-US" altLang="zh-CN">
                <a:sym typeface="+mn-ea"/>
              </a:rPr>
              <a:t> </a:t>
            </a:r>
            <a:r>
              <a:rPr lang="zh-CN" altLang="en-US">
                <a:sym typeface="+mn-ea"/>
              </a:rPr>
              <a:t>方法到新兴的</a:t>
            </a:r>
            <a:r>
              <a:rPr lang="en-US" altLang="zh-CN">
                <a:sym typeface="+mn-ea"/>
              </a:rPr>
              <a:t> </a:t>
            </a:r>
            <a:r>
              <a:rPr lang="zh-CN" altLang="en-US">
                <a:sym typeface="+mn-ea"/>
              </a:rPr>
              <a:t>去噪自编码器、对比学习、重编程</a:t>
            </a:r>
            <a:r>
              <a:rPr lang="en-US" altLang="zh-CN">
                <a:sym typeface="+mn-ea"/>
              </a:rPr>
              <a:t> </a:t>
            </a:r>
            <a:r>
              <a:rPr lang="zh-CN" altLang="en-US">
                <a:sym typeface="+mn-ea"/>
              </a:rPr>
              <a:t>等方法，再到未来重点研究的</a:t>
            </a:r>
            <a:r>
              <a:rPr lang="en-US" altLang="zh-CN">
                <a:sym typeface="+mn-ea"/>
              </a:rPr>
              <a:t> </a:t>
            </a:r>
            <a:r>
              <a:rPr lang="zh-CN" altLang="en-US">
                <a:sym typeface="+mn-ea"/>
              </a:rPr>
              <a:t>跨数据集迁移，反映了该领域逐步发展的趋势和方向。</a:t>
            </a:r>
            <a:endParaRPr lang="zh-CN" altLang="en-US"/>
          </a:p>
          <a:p>
            <a:endParaRPr lang="zh-CN" altLang="en-US"/>
          </a:p>
          <a:p>
            <a:r>
              <a:rPr lang="zh-CN" altLang="en-US"/>
              <a:t>句与句之间的关系：</a:t>
            </a:r>
            <a:endParaRPr lang="zh-CN" altLang="en-US"/>
          </a:p>
          <a:p>
            <a:r>
              <a:rPr lang="zh-CN" altLang="en-US"/>
              <a:t>背景与局限性：文章首先概述了</a:t>
            </a:r>
            <a:r>
              <a:rPr lang="en-US" altLang="zh-CN"/>
              <a:t> </a:t>
            </a:r>
            <a:r>
              <a:rPr lang="zh-CN" altLang="en-US"/>
              <a:t>预训练</a:t>
            </a:r>
            <a:r>
              <a:rPr lang="en-US" altLang="zh-CN"/>
              <a:t>+</a:t>
            </a:r>
            <a:r>
              <a:rPr lang="zh-CN" altLang="en-US"/>
              <a:t>微调</a:t>
            </a:r>
            <a:r>
              <a:rPr lang="en-US" altLang="zh-CN"/>
              <a:t> </a:t>
            </a:r>
            <a:r>
              <a:rPr lang="zh-CN" altLang="en-US"/>
              <a:t>的传统方法，并指出其局限性（即只在同一数据集上应用）。</a:t>
            </a:r>
            <a:endParaRPr lang="zh-CN" altLang="en-US"/>
          </a:p>
          <a:p>
            <a:r>
              <a:rPr lang="zh-CN" altLang="en-US"/>
              <a:t>进展与新方法：接下来引入了</a:t>
            </a:r>
            <a:r>
              <a:rPr lang="en-US" altLang="zh-CN"/>
              <a:t> </a:t>
            </a:r>
            <a:r>
              <a:rPr lang="zh-CN" altLang="en-US"/>
              <a:t>去噪自编码器</a:t>
            </a:r>
            <a:r>
              <a:rPr lang="en-US" altLang="zh-CN"/>
              <a:t> </a:t>
            </a:r>
            <a:r>
              <a:rPr lang="zh-CN" altLang="en-US"/>
              <a:t>和</a:t>
            </a:r>
            <a:r>
              <a:rPr lang="en-US" altLang="zh-CN"/>
              <a:t> </a:t>
            </a:r>
            <a:r>
              <a:rPr lang="zh-CN" altLang="en-US"/>
              <a:t>对比学习</a:t>
            </a:r>
            <a:r>
              <a:rPr lang="en-US" altLang="zh-CN"/>
              <a:t> </a:t>
            </a:r>
            <a:r>
              <a:rPr lang="zh-CN" altLang="en-US"/>
              <a:t>等新的前置任务，讨论它们的有效性并指出它们尚未广泛应用于跨数据集迁移。</a:t>
            </a:r>
            <a:endParaRPr lang="zh-CN" altLang="en-US"/>
          </a:p>
          <a:p>
            <a:r>
              <a:rPr lang="zh-CN" altLang="en-US"/>
              <a:t>近期进展：然后，文章提到</a:t>
            </a:r>
            <a:r>
              <a:rPr lang="en-US" altLang="zh-CN"/>
              <a:t> Dong </a:t>
            </a:r>
            <a:r>
              <a:rPr lang="zh-CN" altLang="en-US"/>
              <a:t>等人（</a:t>
            </a:r>
            <a:r>
              <a:rPr lang="en-US" altLang="zh-CN"/>
              <a:t>2023</a:t>
            </a:r>
            <a:r>
              <a:rPr lang="zh-CN" altLang="en-US"/>
              <a:t>）</a:t>
            </a:r>
            <a:r>
              <a:rPr lang="en-US" altLang="zh-CN"/>
              <a:t> </a:t>
            </a:r>
            <a:r>
              <a:rPr lang="zh-CN" altLang="en-US"/>
              <a:t>的研究，提出结合重建和对比学习的预训练方法，并进行了跨数据集迁移的初步探索。</a:t>
            </a:r>
            <a:endParaRPr lang="zh-CN" altLang="en-US"/>
          </a:p>
          <a:p>
            <a:r>
              <a:rPr lang="zh-CN" altLang="en-US"/>
              <a:t>重编程与</a:t>
            </a:r>
            <a:r>
              <a:rPr lang="en-US" altLang="zh-CN"/>
              <a:t>LLMs</a:t>
            </a:r>
            <a:r>
              <a:rPr lang="zh-CN" altLang="en-US"/>
              <a:t>：通过引入</a:t>
            </a:r>
            <a:r>
              <a:rPr lang="en-US" altLang="zh-CN"/>
              <a:t> </a:t>
            </a:r>
            <a:r>
              <a:rPr lang="zh-CN" altLang="en-US"/>
              <a:t>重编程</a:t>
            </a:r>
            <a:r>
              <a:rPr lang="en-US" altLang="zh-CN"/>
              <a:t> </a:t>
            </a:r>
            <a:r>
              <a:rPr lang="zh-CN" altLang="en-US"/>
              <a:t>的概念，介绍了对</a:t>
            </a:r>
            <a:r>
              <a:rPr lang="en-US" altLang="zh-CN"/>
              <a:t> LLMs </a:t>
            </a:r>
            <a:r>
              <a:rPr lang="zh-CN" altLang="en-US"/>
              <a:t>进行微调以适应不同模态任务的最新研究方向。</a:t>
            </a:r>
            <a:endParaRPr lang="zh-CN" altLang="en-US"/>
          </a:p>
          <a:p>
            <a:r>
              <a:rPr lang="zh-CN" altLang="en-US"/>
              <a:t>具体研究：然后分别介绍了</a:t>
            </a:r>
            <a:r>
              <a:rPr lang="en-US" altLang="zh-CN"/>
              <a:t> Zhou </a:t>
            </a:r>
            <a:r>
              <a:rPr lang="zh-CN" altLang="en-US"/>
              <a:t>等人（</a:t>
            </a:r>
            <a:r>
              <a:rPr lang="en-US" altLang="zh-CN"/>
              <a:t>2023</a:t>
            </a:r>
            <a:r>
              <a:rPr lang="zh-CN" altLang="en-US"/>
              <a:t>）</a:t>
            </a:r>
            <a:r>
              <a:rPr lang="en-US" altLang="zh-CN"/>
              <a:t> </a:t>
            </a:r>
            <a:r>
              <a:rPr lang="zh-CN" altLang="en-US"/>
              <a:t>和</a:t>
            </a:r>
            <a:r>
              <a:rPr lang="en-US" altLang="zh-CN"/>
              <a:t> Jin </a:t>
            </a:r>
            <a:r>
              <a:rPr lang="zh-CN" altLang="en-US"/>
              <a:t>等人（</a:t>
            </a:r>
            <a:r>
              <a:rPr lang="en-US" altLang="zh-CN"/>
              <a:t>2023</a:t>
            </a:r>
            <a:r>
              <a:rPr lang="zh-CN" altLang="en-US"/>
              <a:t>）</a:t>
            </a:r>
            <a:r>
              <a:rPr lang="en-US" altLang="zh-CN"/>
              <a:t> </a:t>
            </a:r>
            <a:r>
              <a:rPr lang="zh-CN" altLang="en-US"/>
              <a:t>的工作，强调了它们如何通过微调方法适应</a:t>
            </a:r>
            <a:r>
              <a:rPr lang="en-US" altLang="zh-CN"/>
              <a:t> LLMs</a:t>
            </a:r>
            <a:r>
              <a:rPr lang="zh-CN" altLang="en-US"/>
              <a:t>，用于时间序列预测。</a:t>
            </a:r>
            <a:endParaRPr lang="zh-CN" altLang="en-US"/>
          </a:p>
          <a:p>
            <a:r>
              <a:rPr lang="zh-CN" altLang="en-US"/>
              <a:t>未来探索：最后提到</a:t>
            </a:r>
            <a:r>
              <a:rPr lang="en-US" altLang="zh-CN"/>
              <a:t> Liu </a:t>
            </a:r>
            <a:r>
              <a:rPr lang="zh-CN" altLang="en-US"/>
              <a:t>等人（</a:t>
            </a:r>
            <a:r>
              <a:rPr lang="en-US" altLang="zh-CN"/>
              <a:t>2024</a:t>
            </a:r>
            <a:r>
              <a:rPr lang="zh-CN" altLang="en-US"/>
              <a:t>）</a:t>
            </a:r>
            <a:r>
              <a:rPr lang="en-US" altLang="zh-CN"/>
              <a:t> </a:t>
            </a:r>
            <a:r>
              <a:rPr lang="zh-CN" altLang="en-US"/>
              <a:t>的研究，展示了如何在跨数据集的背景下利用预训练的</a:t>
            </a:r>
            <a:r>
              <a:rPr lang="en-US" altLang="zh-CN"/>
              <a:t> LLMs</a:t>
            </a:r>
            <a:r>
              <a:rPr lang="zh-CN" altLang="en-US"/>
              <a:t>，进一步探索</a:t>
            </a:r>
            <a:r>
              <a:rPr lang="en-US" altLang="zh-CN"/>
              <a:t> LLMs </a:t>
            </a:r>
            <a:r>
              <a:rPr lang="zh-CN" altLang="en-US"/>
              <a:t>的泛化能力。</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Salesforce</a:t>
            </a:r>
            <a:r>
              <a:rPr lang="zh-CN" altLang="en-US"/>
              <a:t>人工智能研究</a:t>
            </a:r>
            <a:endParaRPr lang="zh-CN" altLang="en-US"/>
          </a:p>
          <a:p>
            <a:r>
              <a:rPr lang="zh-CN" altLang="en-US"/>
              <a:t>通用时间序列预测变换器的统一训练</a:t>
            </a:r>
            <a:endParaRPr lang="zh-CN" altLang="en-US"/>
          </a:p>
          <a:p>
            <a:r>
              <a:rPr lang="zh-CN" altLang="en-US"/>
              <a:t>这篇文章介绍了作者团队提出的</a:t>
            </a:r>
            <a:r>
              <a:rPr lang="en-US" altLang="zh-CN"/>
              <a:t>MOIRAI</a:t>
            </a:r>
            <a:r>
              <a:rPr lang="zh-CN" altLang="en-US"/>
              <a:t>模型：一种基于统一训练的通用时间序列预测变换器，</a:t>
            </a:r>
            <a:r>
              <a:rPr lang="zh-CN" altLang="en-US"/>
              <a:t>目的是通过大规模的多领域数据预训练，解决多频率、多变量和分布变化等挑战，从而提高时间序列预测的准确性和灵活性。</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a:lnSpc>
                <a:spcPct val="150000"/>
              </a:lnSpc>
              <a:defRPr/>
            </a:pPr>
            <a:r>
              <a:rPr lang="zh-CN" altLang="en-US" dirty="0"/>
              <a:t>传统的时序预测方法存在限制：</a:t>
            </a:r>
            <a:endParaRPr lang="zh-CN" altLang="en-US" dirty="0"/>
          </a:p>
          <a:p>
            <a:pPr>
              <a:lnSpc>
                <a:spcPct val="150000"/>
              </a:lnSpc>
              <a:defRPr/>
            </a:pPr>
            <a:endParaRPr lang="en-US" altLang="zh-CN" dirty="0"/>
          </a:p>
          <a:p>
            <a:pPr>
              <a:lnSpc>
                <a:spcPct val="150000"/>
              </a:lnSpc>
              <a:defRPr/>
            </a:pPr>
            <a:r>
              <a:rPr lang="zh-CN" altLang="en-US" dirty="0"/>
              <a:t>单一模型针对单一数据集，缺乏跨任务的泛化能力。</a:t>
            </a:r>
            <a:endParaRPr lang="zh-CN" altLang="en-US" dirty="0"/>
          </a:p>
          <a:p>
            <a:pPr>
              <a:lnSpc>
                <a:spcPct val="150000"/>
              </a:lnSpc>
              <a:defRPr/>
            </a:pPr>
            <a:r>
              <a:rPr lang="zh-CN" altLang="en-US" dirty="0"/>
              <a:t>无法有效处理跨频率学习（不同采样频率的数据）。</a:t>
            </a:r>
            <a:endParaRPr lang="zh-CN" altLang="en-US" dirty="0"/>
          </a:p>
          <a:p>
            <a:pPr>
              <a:lnSpc>
                <a:spcPct val="150000"/>
              </a:lnSpc>
              <a:defRPr/>
            </a:pPr>
            <a:r>
              <a:rPr lang="zh-CN" altLang="en-US" dirty="0"/>
              <a:t>难以处理多变量时序数据，忽略变量之间的关系。</a:t>
            </a:r>
            <a:endParaRPr lang="zh-CN" altLang="en-US" dirty="0"/>
          </a:p>
          <a:p>
            <a:pPr>
              <a:lnSpc>
                <a:spcPct val="150000"/>
              </a:lnSpc>
              <a:defRPr/>
            </a:pPr>
            <a:r>
              <a:rPr lang="zh-CN" altLang="en-US" dirty="0"/>
              <a:t>假设固定分布，难以应对具有不同分布的数据。</a:t>
            </a:r>
            <a:endParaRPr lang="zh-CN" altLang="en-US" dirty="0"/>
          </a:p>
          <a:p>
            <a:pPr>
              <a:lnSpc>
                <a:spcPct val="150000"/>
              </a:lnSpc>
              <a:defRPr/>
            </a:pPr>
            <a:r>
              <a:rPr lang="zh-CN" altLang="en-US" dirty="0"/>
              <a:t>通用时序预测模型的优点：</a:t>
            </a:r>
            <a:endParaRPr lang="zh-CN" altLang="en-US" dirty="0"/>
          </a:p>
          <a:p>
            <a:pPr>
              <a:lnSpc>
                <a:spcPct val="150000"/>
              </a:lnSpc>
              <a:defRPr/>
            </a:pPr>
            <a:endParaRPr lang="en-US" altLang="zh-CN" dirty="0"/>
          </a:p>
          <a:p>
            <a:pPr>
              <a:lnSpc>
                <a:spcPct val="150000"/>
              </a:lnSpc>
              <a:defRPr/>
            </a:pPr>
            <a:r>
              <a:rPr lang="zh-CN" altLang="en-US" dirty="0"/>
              <a:t>跨领域泛化能力：可以处理不同领域的数据，无需为每个领域单独训练模型。</a:t>
            </a:r>
            <a:endParaRPr lang="zh-CN" altLang="en-US" dirty="0"/>
          </a:p>
          <a:p>
            <a:pPr>
              <a:lnSpc>
                <a:spcPct val="150000"/>
              </a:lnSpc>
              <a:defRPr/>
            </a:pPr>
            <a:r>
              <a:rPr lang="zh-CN" altLang="en-US" dirty="0"/>
              <a:t>跨频率学习：自动适应不同频率的时序数据，避免为每种频率单独训练模型。</a:t>
            </a:r>
            <a:endParaRPr lang="zh-CN" altLang="en-US" dirty="0"/>
          </a:p>
          <a:p>
            <a:pPr>
              <a:lnSpc>
                <a:spcPct val="150000"/>
              </a:lnSpc>
              <a:defRPr/>
            </a:pPr>
            <a:r>
              <a:rPr lang="zh-CN" altLang="en-US" dirty="0"/>
              <a:t>多变量预测：能够处理多变量时序数据，学习变量间的复杂关系。</a:t>
            </a:r>
            <a:endParaRPr lang="zh-CN" altLang="en-US" dirty="0"/>
          </a:p>
          <a:p>
            <a:pPr>
              <a:lnSpc>
                <a:spcPct val="150000"/>
              </a:lnSpc>
              <a:defRPr/>
            </a:pPr>
            <a:r>
              <a:rPr lang="zh-CN" altLang="en-US" dirty="0"/>
              <a:t>灵活的分布预测：使用混合分布方法，适应不同分布的数据，避免固定的预测分布假设。</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这段文字描述了</a:t>
            </a:r>
            <a:r>
              <a:rPr lang="en-US" altLang="zh-CN"/>
              <a:t> MOIRAI </a:t>
            </a:r>
            <a:r>
              <a:rPr lang="zh-CN" altLang="en-US"/>
              <a:t>模型的架构设计，特别是它的</a:t>
            </a:r>
            <a:r>
              <a:rPr lang="en-US" altLang="zh-CN"/>
              <a:t> Transformer</a:t>
            </a:r>
            <a:r>
              <a:rPr lang="zh-CN" altLang="en-US"/>
              <a:t>模块</a:t>
            </a:r>
            <a:r>
              <a:rPr lang="en-US" altLang="zh-CN"/>
              <a:t> </a:t>
            </a:r>
            <a:r>
              <a:rPr lang="zh-CN" altLang="en-US"/>
              <a:t>和一些改进。</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具体来说</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 Masked EncOder-based UnIveRsAl TIme Series Forecasting Transformer</a:t>
            </a:r>
            <a:endParaRPr lang="en-US" altLang="zh-CN"/>
          </a:p>
          <a:p>
            <a:pPr eaLnBrk="1" hangingPunct="1"/>
            <a:r>
              <a:rPr lang="zh-CN" altLang="en-US"/>
              <a:t>步骤</a:t>
            </a:r>
            <a:r>
              <a:rPr lang="en-US" altLang="zh-CN"/>
              <a:t>1</a:t>
            </a:r>
            <a:r>
              <a:rPr lang="zh-CN" altLang="en-US"/>
              <a:t>：时间序列数据的</a:t>
            </a:r>
            <a:r>
              <a:rPr lang="en-US" altLang="zh-CN"/>
              <a:t>“</a:t>
            </a:r>
            <a:r>
              <a:rPr lang="zh-CN" altLang="en-US"/>
              <a:t>补丁</a:t>
            </a:r>
            <a:r>
              <a:rPr lang="en-US" altLang="zh-CN"/>
              <a:t>”</a:t>
            </a:r>
            <a:r>
              <a:rPr lang="zh-CN" altLang="en-US"/>
              <a:t>处理</a:t>
            </a:r>
            <a:endParaRPr lang="zh-CN" altLang="en-US"/>
          </a:p>
          <a:p>
            <a:pPr eaLnBrk="1" hangingPunct="1"/>
            <a:r>
              <a:rPr lang="zh-CN" altLang="en-US"/>
              <a:t>问题：时间序列数据的频率差异（如分钟级、小时级、日级等）使得模型需要处理不同的时间分辨率。现有的模型常常依赖固定的输入尺寸，这对于处理不同频率的时间序列会带来困难。</a:t>
            </a:r>
            <a:endParaRPr lang="zh-CN" altLang="en-US"/>
          </a:p>
          <a:p>
            <a:pPr eaLnBrk="1" hangingPunct="1"/>
            <a:r>
              <a:rPr lang="zh-CN" altLang="en-US"/>
              <a:t>解决方法：</a:t>
            </a:r>
            <a:r>
              <a:rPr lang="en-US" altLang="zh-CN"/>
              <a:t>MOIRAI</a:t>
            </a:r>
            <a:r>
              <a:rPr lang="zh-CN" altLang="en-US"/>
              <a:t>模型使用补丁（</a:t>
            </a:r>
            <a:r>
              <a:rPr lang="en-US" altLang="zh-CN"/>
              <a:t>patch</a:t>
            </a:r>
            <a:r>
              <a:rPr lang="zh-CN" altLang="en-US"/>
              <a:t>）方法，将时间序列数据分成多个</a:t>
            </a:r>
            <a:r>
              <a:rPr lang="en-US" altLang="zh-CN"/>
              <a:t>“</a:t>
            </a:r>
            <a:r>
              <a:rPr lang="zh-CN" altLang="en-US"/>
              <a:t>小块</a:t>
            </a:r>
            <a:r>
              <a:rPr lang="en-US" altLang="zh-CN"/>
              <a:t>”</a:t>
            </a:r>
            <a:r>
              <a:rPr lang="zh-CN" altLang="en-US"/>
              <a:t>进行处理。每个</a:t>
            </a:r>
            <a:r>
              <a:rPr lang="en-US" altLang="zh-CN"/>
              <a:t>“</a:t>
            </a:r>
            <a:r>
              <a:rPr lang="zh-CN" altLang="en-US"/>
              <a:t>补丁</a:t>
            </a:r>
            <a:r>
              <a:rPr lang="en-US" altLang="zh-CN"/>
              <a:t>”</a:t>
            </a:r>
            <a:r>
              <a:rPr lang="zh-CN" altLang="en-US"/>
              <a:t>代表一个时间段的数据，且根据数据的频率（高频或低频）使用不同大小的补丁。例如，高频数据（如分钟级数据）使用较大的补丁，而低频数据（如日级数据）使用较小的补丁。这种方法帮助模型适应不同频率的数据，从而更有效地捕捉时间序列的长期依赖关系。</a:t>
            </a:r>
            <a:endParaRPr lang="zh-CN" altLang="en-US"/>
          </a:p>
          <a:p>
            <a:pPr eaLnBrk="1" hangingPunct="1"/>
            <a:r>
              <a:rPr lang="zh-CN" altLang="en-US"/>
              <a:t>步骤</a:t>
            </a:r>
            <a:r>
              <a:rPr lang="en-US" altLang="zh-CN"/>
              <a:t>2</a:t>
            </a:r>
            <a:r>
              <a:rPr lang="zh-CN" altLang="en-US"/>
              <a:t>：多频率数据的处理</a:t>
            </a:r>
            <a:endParaRPr lang="zh-CN" altLang="en-US"/>
          </a:p>
          <a:p>
            <a:pPr eaLnBrk="1" hangingPunct="1"/>
            <a:r>
              <a:rPr lang="zh-CN" altLang="en-US"/>
              <a:t>问题：不同频率的时间序列数据之间存在潜在的干扰（例如，高频数据的噪声可能影响低频数据的预测）。</a:t>
            </a:r>
            <a:endParaRPr lang="zh-CN" altLang="en-US"/>
          </a:p>
          <a:p>
            <a:pPr eaLnBrk="1" hangingPunct="1"/>
            <a:r>
              <a:rPr lang="zh-CN" altLang="en-US"/>
              <a:t>解决方法：</a:t>
            </a:r>
            <a:r>
              <a:rPr lang="en-US" altLang="zh-CN"/>
              <a:t>MOIRAI</a:t>
            </a:r>
            <a:r>
              <a:rPr lang="zh-CN" altLang="en-US"/>
              <a:t>通过为每种频率学习不同的输入和输出投影层来解决这个问题。每种频率的数据通过专门的投影层被映射到向量空间，确保模型能够专门学习不同频率数据的特征。高频数据使用较大尺寸的补丁和投影层，而低频数据则使用较小尺寸的补丁和投影层。这种方式避免了不同频率之间的干扰，同时保证了模型在处理各种数据时的效率。</a:t>
            </a:r>
            <a:endParaRPr lang="zh-CN" altLang="en-US"/>
          </a:p>
          <a:p>
            <a:pPr eaLnBrk="1" hangingPunct="1"/>
            <a:r>
              <a:rPr lang="zh-CN" altLang="en-US"/>
              <a:t>步骤</a:t>
            </a:r>
            <a:r>
              <a:rPr lang="en-US" altLang="zh-CN"/>
              <a:t>3</a:t>
            </a:r>
            <a:r>
              <a:rPr lang="zh-CN" altLang="en-US"/>
              <a:t>：任意变量时间序列的处理</a:t>
            </a:r>
            <a:endParaRPr lang="zh-CN" altLang="en-US"/>
          </a:p>
          <a:p>
            <a:pPr eaLnBrk="1" hangingPunct="1"/>
            <a:r>
              <a:rPr lang="zh-CN" altLang="en-US"/>
              <a:t>问题：时间序列数据的维度（即包含的变量数量）可能不同，例如一个数据集可能包含</a:t>
            </a:r>
            <a:r>
              <a:rPr lang="en-US" altLang="zh-CN"/>
              <a:t>3</a:t>
            </a:r>
            <a:r>
              <a:rPr lang="zh-CN" altLang="en-US"/>
              <a:t>个变量，而另一个可能包含</a:t>
            </a:r>
            <a:r>
              <a:rPr lang="en-US" altLang="zh-CN"/>
              <a:t>10</a:t>
            </a:r>
            <a:r>
              <a:rPr lang="zh-CN" altLang="en-US"/>
              <a:t>个变量。这种维度不一致会使得模型很难处理具有不同数量变量的多变量时间序列。</a:t>
            </a:r>
            <a:endParaRPr lang="zh-CN" altLang="en-US"/>
          </a:p>
          <a:p>
            <a:pPr eaLnBrk="1" hangingPunct="1"/>
            <a:r>
              <a:rPr lang="zh-CN" altLang="en-US"/>
              <a:t>解决方法：</a:t>
            </a:r>
            <a:r>
              <a:rPr lang="en-US" altLang="zh-CN"/>
              <a:t>MOIRAI</a:t>
            </a:r>
            <a:r>
              <a:rPr lang="zh-CN" altLang="en-US"/>
              <a:t>通过引入任意变量注意力（</a:t>
            </a:r>
            <a:r>
              <a:rPr lang="en-US" altLang="zh-CN"/>
              <a:t>Any-variate Attention</a:t>
            </a:r>
            <a:r>
              <a:rPr lang="zh-CN" altLang="en-US"/>
              <a:t>）机制来解决这个问题。具体来说，</a:t>
            </a:r>
            <a:r>
              <a:rPr lang="en-US" altLang="zh-CN"/>
              <a:t>MOIRAI</a:t>
            </a:r>
            <a:r>
              <a:rPr lang="zh-CN" altLang="en-US"/>
              <a:t>将多变量时间序列</a:t>
            </a:r>
            <a:r>
              <a:rPr lang="en-US" altLang="zh-CN"/>
              <a:t>“</a:t>
            </a:r>
            <a:r>
              <a:rPr lang="zh-CN" altLang="en-US"/>
              <a:t>拉平</a:t>
            </a:r>
            <a:r>
              <a:rPr lang="en-US" altLang="zh-CN"/>
              <a:t>”</a:t>
            </a:r>
            <a:r>
              <a:rPr lang="zh-CN" altLang="en-US"/>
              <a:t>，即将所有的变量（无论其数量多少）作为一个统一的序列进行处理。这意味着，无论时间序列包含多少个变量，</a:t>
            </a:r>
            <a:r>
              <a:rPr lang="en-US" altLang="zh-CN"/>
              <a:t>MOIRAI</a:t>
            </a:r>
            <a:r>
              <a:rPr lang="zh-CN" altLang="en-US"/>
              <a:t>都会将其当作一个整体来处理，而不是单独考虑每个变量。此外，通过旋转位置编码（</a:t>
            </a:r>
            <a:r>
              <a:rPr lang="en-US" altLang="zh-CN"/>
              <a:t>RoPE</a:t>
            </a:r>
            <a:r>
              <a:rPr lang="zh-CN" altLang="en-US"/>
              <a:t>）和二元注意力偏置（</a:t>
            </a:r>
            <a:r>
              <a:rPr lang="en-US" altLang="zh-CN"/>
              <a:t>binary attention bias</a:t>
            </a:r>
            <a:r>
              <a:rPr lang="zh-CN" altLang="en-US"/>
              <a:t>），</a:t>
            </a:r>
            <a:r>
              <a:rPr lang="en-US" altLang="zh-CN"/>
              <a:t>MOIRAI</a:t>
            </a:r>
            <a:r>
              <a:rPr lang="zh-CN" altLang="en-US"/>
              <a:t>能够有效区分不同的变量，并确保变量的顺序和位置在处理过程中得到正确的表示。这解决了多个变量在序列中的顺序问题，并能处理任意数量的变量。</a:t>
            </a:r>
            <a:endParaRPr lang="zh-CN" altLang="en-US"/>
          </a:p>
          <a:p>
            <a:pPr eaLnBrk="1" hangingPunct="1"/>
            <a:r>
              <a:rPr lang="zh-CN" altLang="en-US"/>
              <a:t>步骤</a:t>
            </a:r>
            <a:r>
              <a:rPr lang="en-US" altLang="zh-CN"/>
              <a:t>4</a:t>
            </a:r>
            <a:r>
              <a:rPr lang="zh-CN" altLang="en-US"/>
              <a:t>：预测分布的灵活性</a:t>
            </a:r>
            <a:endParaRPr lang="zh-CN" altLang="en-US"/>
          </a:p>
          <a:p>
            <a:pPr eaLnBrk="1" hangingPunct="1"/>
            <a:r>
              <a:rPr lang="zh-CN" altLang="en-US"/>
              <a:t>问题：时间序列数据的分布可能有很大差异，比如某些数据可能呈现对数正态分布，另一些可能遵循学生</a:t>
            </a:r>
            <a:r>
              <a:rPr lang="en-US" altLang="zh-CN"/>
              <a:t>t</a:t>
            </a:r>
            <a:r>
              <a:rPr lang="zh-CN" altLang="en-US"/>
              <a:t>分布。传统的模型通常使用单一的分布来进行预测，但这种方法对不同分布的数据适应性差。</a:t>
            </a:r>
            <a:endParaRPr lang="zh-CN" altLang="en-US"/>
          </a:p>
          <a:p>
            <a:pPr eaLnBrk="1" hangingPunct="1"/>
            <a:r>
              <a:rPr lang="zh-CN" altLang="en-US"/>
              <a:t>解决方法：</a:t>
            </a:r>
            <a:r>
              <a:rPr lang="en-US" altLang="zh-CN"/>
              <a:t>MOIRAI</a:t>
            </a:r>
            <a:r>
              <a:rPr lang="zh-CN" altLang="en-US"/>
              <a:t>采用</a:t>
            </a:r>
            <a:r>
              <a:rPr lang="en-US" altLang="zh-CN"/>
              <a:t>**</a:t>
            </a:r>
            <a:r>
              <a:rPr lang="zh-CN" altLang="en-US"/>
              <a:t>混合分布（</a:t>
            </a:r>
            <a:r>
              <a:rPr lang="en-US" altLang="zh-CN"/>
              <a:t>mixture distribution</a:t>
            </a:r>
            <a:r>
              <a:rPr lang="zh-CN" altLang="en-US"/>
              <a:t>）</a:t>
            </a:r>
            <a:r>
              <a:rPr lang="en-US" altLang="zh-CN"/>
              <a:t>**</a:t>
            </a:r>
            <a:r>
              <a:rPr lang="zh-CN" altLang="en-US"/>
              <a:t>来预测未来的值。这种方法结合了多个分布（如学生</a:t>
            </a:r>
            <a:r>
              <a:rPr lang="en-US" altLang="zh-CN"/>
              <a:t>t</a:t>
            </a:r>
            <a:r>
              <a:rPr lang="zh-CN" altLang="en-US"/>
              <a:t>分布、负二项分布、对数正态分布等），根据不同的数据特性灵活地调整预测分布。这使得模型能够在面对多样化的时间序列数据时，保持较高的预测精度。</a:t>
            </a:r>
            <a:endParaRPr lang="zh-CN" altLang="en-US"/>
          </a:p>
          <a:p>
            <a:pPr eaLnBrk="1" hangingPunct="1"/>
            <a:endParaRPr lang="en-US" altLang="zh-CN"/>
          </a:p>
          <a:p>
            <a:pPr eaLnBrk="1" hangingPunct="1"/>
            <a:endParaRPr lang="en-US" altLang="zh-CN"/>
          </a:p>
          <a:p>
            <a:pPr eaLnBrk="1" hangingPunct="1"/>
            <a:r>
              <a:rPr lang="zh-CN" altLang="en-US"/>
              <a:t>假设有一个包含三个变量的数据集，每个变量的时间序列数据如下：</a:t>
            </a:r>
            <a:endParaRPr lang="en-US" altLang="zh-CN"/>
          </a:p>
          <a:p>
            <a:pPr eaLnBrk="1" hangingPunct="1"/>
            <a:r>
              <a:rPr lang="zh-CN" altLang="en-US"/>
              <a:t>变体</a:t>
            </a:r>
            <a:r>
              <a:rPr lang="en-US" altLang="zh-CN"/>
              <a:t>0</a:t>
            </a:r>
            <a:r>
              <a:rPr lang="zh-CN" altLang="en-US"/>
              <a:t>（目标变量</a:t>
            </a:r>
            <a:r>
              <a:rPr lang="en-US" altLang="zh-CN"/>
              <a:t>1</a:t>
            </a:r>
            <a:r>
              <a:rPr lang="zh-CN" altLang="en-US"/>
              <a:t>）</a:t>
            </a:r>
            <a:endParaRPr lang="zh-CN" altLang="en-US"/>
          </a:p>
          <a:p>
            <a:pPr eaLnBrk="1" hangingPunct="1"/>
            <a:r>
              <a:rPr lang="zh-CN" altLang="en-US"/>
              <a:t>变体</a:t>
            </a:r>
            <a:r>
              <a:rPr lang="en-US" altLang="zh-CN"/>
              <a:t>1</a:t>
            </a:r>
            <a:r>
              <a:rPr lang="zh-CN" altLang="en-US"/>
              <a:t>（目标变量</a:t>
            </a:r>
            <a:r>
              <a:rPr lang="en-US" altLang="zh-CN"/>
              <a:t>2</a:t>
            </a:r>
            <a:r>
              <a:rPr lang="zh-CN" altLang="en-US"/>
              <a:t>）</a:t>
            </a:r>
            <a:endParaRPr lang="zh-CN" altLang="en-US"/>
          </a:p>
          <a:p>
            <a:pPr eaLnBrk="1" hangingPunct="1"/>
            <a:r>
              <a:rPr lang="zh-CN" altLang="en-US"/>
              <a:t>变体</a:t>
            </a:r>
            <a:r>
              <a:rPr lang="en-US" altLang="zh-CN"/>
              <a:t>2</a:t>
            </a:r>
            <a:r>
              <a:rPr lang="zh-CN" altLang="en-US"/>
              <a:t>（协变量）</a:t>
            </a:r>
            <a:endParaRPr lang="zh-CN" altLang="en-US"/>
          </a:p>
          <a:p>
            <a:pPr eaLnBrk="1" hangingPunct="1"/>
            <a:r>
              <a:rPr lang="zh-CN" altLang="en-US"/>
              <a:t>这些时间序列数据经过</a:t>
            </a:r>
            <a:r>
              <a:rPr lang="en-US" altLang="zh-CN"/>
              <a:t>“</a:t>
            </a:r>
            <a:r>
              <a:rPr lang="zh-CN" altLang="en-US"/>
              <a:t>补丁</a:t>
            </a:r>
            <a:r>
              <a:rPr lang="en-US" altLang="zh-CN"/>
              <a:t>”</a:t>
            </a:r>
            <a:r>
              <a:rPr lang="zh-CN" altLang="en-US"/>
              <a:t>处理后，每个时间点的多个数据点被拆分为多个补丁。每个补丁代表一个时间段的数据。</a:t>
            </a:r>
            <a:endParaRPr lang="en-US" altLang="zh-CN"/>
          </a:p>
          <a:p>
            <a:pPr eaLnBrk="1" hangingPunct="1"/>
            <a:r>
              <a:rPr lang="zh-CN" altLang="en-US"/>
              <a:t>输入的主要部分是通过</a:t>
            </a:r>
            <a:r>
              <a:rPr lang="en-US" altLang="zh-CN"/>
              <a:t>“</a:t>
            </a:r>
            <a:r>
              <a:rPr lang="zh-CN" altLang="en-US"/>
              <a:t>补丁投影层</a:t>
            </a:r>
            <a:r>
              <a:rPr lang="en-US" altLang="zh-CN"/>
              <a:t>”</a:t>
            </a:r>
            <a:r>
              <a:rPr lang="zh-CN" altLang="en-US"/>
              <a:t>将数据转化为向量表示。这些向量同时包含时间信息和变量信息。</a:t>
            </a:r>
            <a:endParaRPr lang="en-US" altLang="zh-CN"/>
          </a:p>
          <a:p>
            <a:pPr eaLnBrk="1" hangingPunct="1"/>
            <a:endParaRPr lang="en-US" altLang="zh-CN"/>
          </a:p>
          <a:p>
            <a:pPr eaLnBrk="1" hangingPunct="1"/>
            <a:r>
              <a:rPr lang="zh-CN" altLang="en-US"/>
              <a:t>输出是预测的未来时间点的数据，它们被映射到混合分布的参数中。例如，如果目标是预测未来</a:t>
            </a:r>
            <a:r>
              <a:rPr lang="en-US" altLang="zh-CN"/>
              <a:t>1</a:t>
            </a:r>
            <a:r>
              <a:rPr lang="zh-CN" altLang="en-US"/>
              <a:t>小时的</a:t>
            </a:r>
            <a:r>
              <a:rPr lang="en-US" altLang="zh-CN"/>
              <a:t>PM2.5</a:t>
            </a:r>
            <a:r>
              <a:rPr lang="zh-CN" altLang="en-US"/>
              <a:t>浓度，那么</a:t>
            </a:r>
            <a:r>
              <a:rPr lang="en-US" altLang="zh-CN"/>
              <a:t>MOIRAI</a:t>
            </a:r>
            <a:r>
              <a:rPr lang="zh-CN" altLang="en-US"/>
              <a:t>会根据输入的历史数据和协变量预测未来</a:t>
            </a:r>
            <a:r>
              <a:rPr lang="en-US" altLang="zh-CN"/>
              <a:t>PM2.5</a:t>
            </a:r>
            <a:r>
              <a:rPr lang="zh-CN" altLang="en-US"/>
              <a:t>浓度的概率分布，输出可能是一个由多个分布（例如正态分布、学生</a:t>
            </a:r>
            <a:r>
              <a:rPr lang="en-US" altLang="zh-CN"/>
              <a:t>t</a:t>
            </a:r>
            <a:r>
              <a:rPr lang="zh-CN" altLang="en-US"/>
              <a:t>分布等）组成的混合分布。</a:t>
            </a:r>
            <a:endParaRPr lang="zh-CN" altLang="en-US"/>
          </a:p>
          <a:p>
            <a:pPr eaLnBrk="1" hangingPunct="1"/>
            <a:endParaRPr lang="zh-CN" altLang="en-US"/>
          </a:p>
          <a:p>
            <a:pPr eaLnBrk="1" hangingPunct="1"/>
            <a:endParaRPr lang="en-US" altLang="zh-CN"/>
          </a:p>
          <a:p>
            <a:pPr eaLnBrk="1" hangingPunct="1"/>
            <a:r>
              <a:rPr lang="zh-CN" altLang="en-US"/>
              <a:t>高频数据使用较大的补丁（</a:t>
            </a:r>
            <a:r>
              <a:rPr lang="en-US" altLang="zh-CN"/>
              <a:t>30</a:t>
            </a:r>
            <a:r>
              <a:rPr lang="zh-CN" altLang="en-US"/>
              <a:t>分钟），学习局部的快速变化和短期依赖关系。</a:t>
            </a:r>
            <a:endParaRPr lang="zh-CN" altLang="en-US"/>
          </a:p>
          <a:p>
            <a:pPr eaLnBrk="1" hangingPunct="1"/>
            <a:r>
              <a:rPr lang="zh-CN" altLang="en-US"/>
              <a:t>低频数据使用较小的补丁（</a:t>
            </a:r>
            <a:r>
              <a:rPr lang="en-US" altLang="zh-CN"/>
              <a:t>7</a:t>
            </a:r>
            <a:r>
              <a:rPr lang="zh-CN" altLang="en-US"/>
              <a:t>天），学习全局的长期趋势和季节性变化。</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公式</a:t>
            </a:r>
            <a:r>
              <a:rPr lang="en-US" altLang="zh-CN"/>
              <a:t> (1) </a:t>
            </a:r>
            <a:r>
              <a:rPr lang="zh-CN" altLang="en-US"/>
              <a:t>通过最大化对数似然函数来优化模型，确保模型的预测尽可能符合实际观测数据。</a:t>
            </a:r>
            <a:endParaRPr lang="zh-CN" altLang="en-US"/>
          </a:p>
          <a:p>
            <a:pPr eaLnBrk="1" hangingPunct="1"/>
            <a:r>
              <a:rPr lang="zh-CN" altLang="en-US"/>
              <a:t>公式</a:t>
            </a:r>
            <a:r>
              <a:rPr lang="en-US" altLang="zh-CN"/>
              <a:t> (2) </a:t>
            </a:r>
            <a:r>
              <a:rPr lang="zh-CN" altLang="en-US"/>
              <a:t>引入了任意变量注意力机制，允许模型在时间和变量维度上同时进行学习，捕捉数据中的复杂依赖关系。</a:t>
            </a:r>
            <a:endParaRPr lang="zh-CN" altLang="en-US"/>
          </a:p>
          <a:p>
            <a:pPr eaLnBrk="1" hangingPunct="1"/>
            <a:r>
              <a:rPr lang="zh-CN" altLang="en-US"/>
              <a:t>公式</a:t>
            </a:r>
            <a:r>
              <a:rPr lang="en-US" altLang="zh-CN"/>
              <a:t> (4) </a:t>
            </a:r>
            <a:r>
              <a:rPr lang="zh-CN" altLang="en-US"/>
              <a:t>使用混合分布来进行预测，能够根据数据的特性灵活选择不同的分布类型，提供更精准的预测结果。</a:t>
            </a:r>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然后我们来看下作者如何通过实验证明解决了以上</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研究问题和挑战</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dirty="0">
              <a:sym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跨模态知识蒸馏（</a:t>
            </a:r>
            <a:r>
              <a:rPr lang="en-US" altLang="zh-CN"/>
              <a:t>Cross-modal Knowledge Distillation, CMKD</a:t>
            </a:r>
            <a:r>
              <a:rPr lang="zh-CN" altLang="en-US"/>
              <a:t>）的策略，将预训练的</a:t>
            </a:r>
            <a:r>
              <a:rPr lang="en-US" altLang="zh-CN"/>
              <a:t> LLM</a:t>
            </a:r>
            <a:r>
              <a:rPr lang="zh-CN" altLang="en-US"/>
              <a:t>（文本模态）中的知识蒸馏到时间序列预测模型（时间序列模态），从而提高时间序列预测的准确性和泛化能力。下面详细解析</a:t>
            </a:r>
            <a:r>
              <a:rPr lang="en-US" altLang="zh-CN"/>
              <a:t> </a:t>
            </a:r>
            <a:r>
              <a:rPr lang="zh-CN" altLang="en-US"/>
              <a:t>如何进行蒸馏。</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构建了一个超大规模时间序列数据集，覆盖九个不同领域，</a:t>
            </a:r>
            <a:r>
              <a:rPr lang="zh-CN" altLang="en-US"/>
              <a:t>目的是应对现有数据集在规模和多样性上的限制；</a:t>
            </a:r>
            <a:endParaRPr lang="zh-CN" altLang="en-US"/>
          </a:p>
          <a:p>
            <a:pPr eaLnBrk="1" hangingPunct="1"/>
            <a:endParaRPr lang="zh-CN" altLang="en-US"/>
          </a:p>
          <a:p>
            <a:pPr eaLnBrk="1" hangingPunct="1"/>
            <a:r>
              <a:rPr lang="zh-CN" altLang="en-US"/>
              <a:t>预训练任务优化混合分布的对数似然，以增强模型对不同下游任务的适应性。</a:t>
            </a:r>
            <a:endParaRPr lang="zh-CN" altLang="en-US"/>
          </a:p>
          <a:p>
            <a:pPr eaLnBrk="1" hangingPunct="1"/>
            <a:endParaRPr lang="zh-CN" altLang="en-US"/>
          </a:p>
          <a:p>
            <a:pPr eaLnBrk="1" hangingPunct="1"/>
            <a:r>
              <a:rPr lang="zh-CN" altLang="en-US"/>
              <a:t>优化器和学习率调度：作者使用了</a:t>
            </a:r>
            <a:r>
              <a:rPr lang="en-US" altLang="zh-CN"/>
              <a:t>AdamW</a:t>
            </a:r>
            <a:r>
              <a:rPr lang="zh-CN" altLang="en-US"/>
              <a:t>优化器和线性预热与余弦退火的学习率调度，来提高训练的稳定性和效率。</a:t>
            </a:r>
            <a:endParaRPr lang="zh-CN" altLang="en-US"/>
          </a:p>
          <a:p>
            <a:pPr eaLnBrk="1" hangingPunct="1"/>
            <a:r>
              <a:rPr lang="zh-CN" altLang="en-US"/>
              <a:t>序列打包：由于时间序列的长度差异很大，直接对数据进行填充（</a:t>
            </a:r>
            <a:r>
              <a:rPr lang="en-US" altLang="zh-CN"/>
              <a:t>padding</a:t>
            </a:r>
            <a:r>
              <a:rPr lang="zh-CN" altLang="en-US"/>
              <a:t>）会造成计算资源浪费。为此，作者采用了序列打包技术，将不同长度的时间序列按一定规则进行</a:t>
            </a:r>
            <a:r>
              <a:rPr lang="en-US" altLang="zh-CN"/>
              <a:t>“</a:t>
            </a:r>
            <a:r>
              <a:rPr lang="zh-CN" altLang="en-US"/>
              <a:t>打包</a:t>
            </a:r>
            <a:r>
              <a:rPr lang="en-US" altLang="zh-CN"/>
              <a:t>”</a:t>
            </a:r>
            <a:r>
              <a:rPr lang="zh-CN" altLang="en-US"/>
              <a:t>，从而减少了填充所带来的计算负担，并提高了批处理的效率。</a:t>
            </a:r>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直观理解：</a:t>
            </a:r>
            <a:endParaRPr lang="zh-CN" altLang="en-US"/>
          </a:p>
          <a:p>
            <a:endParaRPr lang="en-US" altLang="zh-CN"/>
          </a:p>
          <a:p>
            <a:r>
              <a:rPr lang="zh-CN" altLang="en-US"/>
              <a:t>时间序列</a:t>
            </a:r>
            <a:r>
              <a:rPr lang="en-US" altLang="zh-CN"/>
              <a:t> token </a:t>
            </a:r>
            <a:r>
              <a:rPr lang="zh-CN" altLang="en-US"/>
              <a:t>通过注意力机制学习</a:t>
            </a:r>
            <a:r>
              <a:rPr lang="en-US" altLang="zh-CN"/>
              <a:t> LLM </a:t>
            </a:r>
            <a:r>
              <a:rPr lang="zh-CN" altLang="en-US"/>
              <a:t>词向量的静态分布，从而将时间序列嵌入</a:t>
            </a:r>
            <a:r>
              <a:rPr lang="en-US" altLang="zh-CN"/>
              <a:t> LLM </a:t>
            </a:r>
            <a:r>
              <a:rPr lang="zh-CN" altLang="en-US"/>
              <a:t>语义空间。</a:t>
            </a:r>
            <a:endParaRPr lang="zh-CN" altLang="en-US"/>
          </a:p>
          <a:p>
            <a:r>
              <a:rPr lang="en-US" altLang="en-US"/>
              <a:t>✅</a:t>
            </a:r>
            <a:r>
              <a:rPr lang="en-US" altLang="zh-CN"/>
              <a:t> </a:t>
            </a:r>
            <a:r>
              <a:rPr lang="zh-CN" altLang="en-US"/>
              <a:t>效果：</a:t>
            </a:r>
            <a:endParaRPr lang="zh-CN" altLang="en-US"/>
          </a:p>
          <a:p>
            <a:endParaRPr lang="en-US" altLang="zh-CN"/>
          </a:p>
          <a:p>
            <a:r>
              <a:rPr lang="zh-CN" altLang="en-US"/>
              <a:t>时间序列数据映射到了</a:t>
            </a:r>
            <a:r>
              <a:rPr lang="en-US" altLang="zh-CN"/>
              <a:t> LLM </a:t>
            </a:r>
            <a:r>
              <a:rPr lang="zh-CN" altLang="en-US"/>
              <a:t>词向量空间，使</a:t>
            </a:r>
            <a:r>
              <a:rPr lang="en-US" altLang="zh-CN"/>
              <a:t> LLM </a:t>
            </a:r>
            <a:r>
              <a:rPr lang="zh-CN" altLang="en-US"/>
              <a:t>能够更自然地处理时间序列数据。</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直观理解：</a:t>
            </a:r>
            <a:endParaRPr lang="zh-CN" altLang="en-US"/>
          </a:p>
          <a:p>
            <a:endParaRPr lang="en-US" altLang="zh-CN"/>
          </a:p>
          <a:p>
            <a:r>
              <a:rPr lang="zh-CN" altLang="en-US"/>
              <a:t>让时间序列分支的特征</a:t>
            </a:r>
            <a:r>
              <a:rPr lang="en-US" altLang="zh-CN"/>
              <a:t>“</a:t>
            </a:r>
            <a:r>
              <a:rPr lang="zh-CN" altLang="en-US"/>
              <a:t>模仿</a:t>
            </a:r>
            <a:r>
              <a:rPr lang="en-US" altLang="zh-CN"/>
              <a:t>” LLM </a:t>
            </a:r>
            <a:r>
              <a:rPr lang="zh-CN" altLang="en-US"/>
              <a:t>处理文本时的特征，使其学会</a:t>
            </a:r>
            <a:r>
              <a:rPr lang="en-US" altLang="zh-CN"/>
              <a:t> LLM </a:t>
            </a:r>
            <a:r>
              <a:rPr lang="zh-CN" altLang="en-US"/>
              <a:t>的上下文建模能力。</a:t>
            </a:r>
            <a:endParaRPr lang="zh-CN" altLang="en-US"/>
          </a:p>
          <a:p>
            <a:r>
              <a:rPr lang="en-US" altLang="en-US"/>
              <a:t>✅</a:t>
            </a:r>
            <a:r>
              <a:rPr lang="en-US" altLang="zh-CN"/>
              <a:t> </a:t>
            </a:r>
            <a:r>
              <a:rPr lang="zh-CN" altLang="en-US"/>
              <a:t>效果：</a:t>
            </a:r>
            <a:endParaRPr lang="zh-CN" altLang="en-US"/>
          </a:p>
          <a:p>
            <a:endParaRPr lang="en-US" altLang="zh-CN"/>
          </a:p>
          <a:p>
            <a:r>
              <a:rPr lang="zh-CN" altLang="en-US"/>
              <a:t>时间序列模型继承了</a:t>
            </a:r>
            <a:r>
              <a:rPr lang="en-US" altLang="zh-CN"/>
              <a:t> LLM </a:t>
            </a:r>
            <a:r>
              <a:rPr lang="zh-CN" altLang="en-US"/>
              <a:t>的动态知识，提升了建模能力和泛化能力</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直观理解：</a:t>
            </a:r>
            <a:endParaRPr lang="zh-CN" altLang="en-US"/>
          </a:p>
          <a:p>
            <a:endParaRPr lang="en-US" altLang="zh-CN"/>
          </a:p>
          <a:p>
            <a:r>
              <a:rPr lang="zh-CN" altLang="en-US"/>
              <a:t>让时间序列模型的最终预测结果</a:t>
            </a:r>
            <a:r>
              <a:rPr lang="en-US" altLang="zh-CN"/>
              <a:t>“</a:t>
            </a:r>
            <a:r>
              <a:rPr lang="zh-CN" altLang="en-US"/>
              <a:t>模仿</a:t>
            </a:r>
            <a:r>
              <a:rPr lang="en-US" altLang="zh-CN"/>
              <a:t>” LLM </a:t>
            </a:r>
            <a:r>
              <a:rPr lang="zh-CN" altLang="en-US"/>
              <a:t>的预测，提高其对未知数据的泛化能力。</a:t>
            </a:r>
            <a:endParaRPr lang="zh-CN" altLang="en-US"/>
          </a:p>
          <a:p>
            <a:r>
              <a:rPr lang="en-US" altLang="en-US"/>
              <a:t>✅</a:t>
            </a:r>
            <a:r>
              <a:rPr lang="en-US" altLang="zh-CN"/>
              <a:t> </a:t>
            </a:r>
            <a:r>
              <a:rPr lang="zh-CN" altLang="en-US"/>
              <a:t>效果：</a:t>
            </a:r>
            <a:endParaRPr lang="zh-CN" altLang="en-US"/>
          </a:p>
          <a:p>
            <a:endParaRPr lang="en-US" altLang="zh-CN"/>
          </a:p>
          <a:p>
            <a:r>
              <a:rPr lang="zh-CN" altLang="en-US"/>
              <a:t>让时间序列预测更稳定、更符合</a:t>
            </a:r>
            <a:r>
              <a:rPr lang="en-US" altLang="zh-CN"/>
              <a:t> LLM </a:t>
            </a:r>
            <a:r>
              <a:rPr lang="zh-CN" altLang="en-US"/>
              <a:t>的高层理解。</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我的理解是设置了两个大语言模型，时间大语言模型学习的过程模仿</a:t>
            </a:r>
            <a:r>
              <a:rPr lang="zh-CN" altLang="en-US"/>
              <a:t>文本大预言模型学习的过程，因为大预言模型有丰富的先验知识和强大的推理能力，两个大语言模型不同的地方在于时间序列大语言模型是可以用</a:t>
            </a:r>
            <a:r>
              <a:rPr lang="en-US" altLang="zh-CN"/>
              <a:t>LoRA</a:t>
            </a:r>
            <a:r>
              <a:rPr lang="zh-CN" altLang="en-US"/>
              <a:t>进行一个参数学习，而文本大语言模型不会重新学习，而是充当一个先验知识的</a:t>
            </a:r>
            <a:r>
              <a:rPr lang="zh-CN" altLang="en-US"/>
              <a:t>提供者。如何模仿，则通过静态和动态蒸馏两种方法。静态方法体现在使用多头注意力机制将时间序列转换成大语言模型能够理解的</a:t>
            </a:r>
            <a:r>
              <a:rPr lang="en-US" altLang="zh-CN"/>
              <a:t>token</a:t>
            </a:r>
            <a:r>
              <a:rPr lang="zh-CN" altLang="en-US"/>
              <a:t>输入模型</a:t>
            </a:r>
            <a:r>
              <a:rPr lang="zh-CN" altLang="en-US"/>
              <a:t>中。动态方法</a:t>
            </a:r>
            <a:r>
              <a:rPr lang="zh-CN" altLang="en-US"/>
              <a:t>体现在，时间序列模型在训练的过程中</a:t>
            </a:r>
            <a:r>
              <a:rPr lang="zh-CN" altLang="en-US">
                <a:sym typeface="+mn-ea"/>
              </a:rPr>
              <a:t>使用特征对齐，</a:t>
            </a:r>
            <a:r>
              <a:rPr lang="zh-CN" altLang="en-US"/>
              <a:t>学习大语言模型的隐藏层特征。最后</a:t>
            </a:r>
            <a:r>
              <a:rPr lang="zh-CN" altLang="en-US"/>
              <a:t>使用监督</a:t>
            </a:r>
            <a:r>
              <a:rPr lang="en-US" altLang="zh-CN"/>
              <a:t> L1 Loss</a:t>
            </a:r>
            <a:r>
              <a:rPr lang="zh-CN" altLang="en-US"/>
              <a:t>让时间序列预测结果匹配</a:t>
            </a:r>
            <a:r>
              <a:rPr lang="en-US" altLang="zh-CN"/>
              <a:t> LLM </a:t>
            </a:r>
            <a:r>
              <a:rPr lang="zh-CN" altLang="en-US"/>
              <a:t>预测。</a:t>
            </a:r>
            <a:endParaRPr lang="zh-CN" altLang="en-US"/>
          </a:p>
          <a:p>
            <a:r>
              <a:rPr lang="zh-CN" altLang="en-US"/>
              <a:t>论文通过这三步蒸馏，让</a:t>
            </a:r>
            <a:r>
              <a:rPr lang="en-US" altLang="zh-CN"/>
              <a:t> LLM </a:t>
            </a:r>
            <a:r>
              <a:rPr lang="zh-CN" altLang="en-US"/>
              <a:t>成为时间序列预测的</a:t>
            </a:r>
            <a:r>
              <a:rPr lang="en-US" altLang="zh-CN"/>
              <a:t>“</a:t>
            </a:r>
            <a:r>
              <a:rPr lang="zh-CN" altLang="en-US"/>
              <a:t>教师模型</a:t>
            </a:r>
            <a:r>
              <a:rPr lang="en-US" altLang="zh-CN"/>
              <a:t>”</a:t>
            </a:r>
            <a:r>
              <a:rPr lang="zh-CN" altLang="en-US"/>
              <a:t>，在不改变</a:t>
            </a:r>
            <a:r>
              <a:rPr lang="en-US" altLang="zh-CN"/>
              <a:t> LLM </a:t>
            </a:r>
            <a:r>
              <a:rPr lang="zh-CN" altLang="en-US"/>
              <a:t>原有能力的情况下，让时间序列模型学习</a:t>
            </a:r>
            <a:r>
              <a:rPr lang="en-US" altLang="zh-CN"/>
              <a:t> LLM </a:t>
            </a:r>
            <a:r>
              <a:rPr lang="zh-CN" altLang="en-US"/>
              <a:t>的知识，从而提高预测效果和泛化能力。</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首先是</a:t>
            </a:r>
            <a:r>
              <a:rPr lang="zh-CN" altLang="en-US"/>
              <a:t>泛化性</a:t>
            </a:r>
            <a:endParaRPr lang="zh-CN" altLang="en-US"/>
          </a:p>
          <a:p>
            <a:r>
              <a:rPr lang="zh-CN" altLang="en-US"/>
              <a:t>在长序列预测</a:t>
            </a:r>
            <a:r>
              <a:rPr lang="zh-CN" altLang="en-US"/>
              <a:t>中</a:t>
            </a:r>
            <a:endParaRPr lang="zh-CN" altLang="en-US"/>
          </a:p>
          <a:p>
            <a:r>
              <a:rPr lang="zh-CN" altLang="en-US"/>
              <a:t>数据集：</a:t>
            </a:r>
            <a:r>
              <a:rPr lang="en-US" altLang="zh-CN"/>
              <a:t>ETTh1/h2</a:t>
            </a:r>
            <a:r>
              <a:rPr lang="zh-CN" altLang="en-US"/>
              <a:t>、</a:t>
            </a:r>
            <a:r>
              <a:rPr lang="en-US" altLang="zh-CN"/>
              <a:t>ETTm1/m2</a:t>
            </a:r>
            <a:r>
              <a:rPr lang="zh-CN" altLang="en-US"/>
              <a:t>、</a:t>
            </a:r>
            <a:r>
              <a:rPr lang="en-US" altLang="zh-CN"/>
              <a:t>Weather</a:t>
            </a:r>
            <a:r>
              <a:rPr lang="zh-CN" altLang="en-US"/>
              <a:t>、</a:t>
            </a:r>
            <a:r>
              <a:rPr lang="en-US" altLang="zh-CN"/>
              <a:t>ECL</a:t>
            </a:r>
            <a:r>
              <a:rPr lang="zh-CN" altLang="en-US"/>
              <a:t>、</a:t>
            </a:r>
            <a:r>
              <a:rPr lang="en-US" altLang="zh-CN"/>
              <a:t>Traffic</a:t>
            </a:r>
            <a:r>
              <a:rPr lang="zh-CN" altLang="en-US"/>
              <a:t>；预测步长：</a:t>
            </a:r>
            <a:r>
              <a:rPr lang="en-US" altLang="zh-CN"/>
              <a:t>96/192/336/720</a:t>
            </a:r>
            <a:r>
              <a:rPr lang="zh-CN" altLang="en-US"/>
              <a:t>；</a:t>
            </a:r>
            <a:endParaRPr lang="zh-CN" altLang="en-US"/>
          </a:p>
          <a:p>
            <a:r>
              <a:rPr lang="zh-CN" altLang="en-US"/>
              <a:t>结果（表</a:t>
            </a:r>
            <a:r>
              <a:rPr lang="en-US" altLang="zh-CN"/>
              <a:t>1</a:t>
            </a:r>
            <a:r>
              <a:rPr lang="zh-CN" altLang="en-US"/>
              <a:t>）：</a:t>
            </a:r>
            <a:r>
              <a:rPr lang="en-US" altLang="zh-CN"/>
              <a:t>LLaTA </a:t>
            </a:r>
            <a:r>
              <a:rPr lang="zh-CN" altLang="en-US"/>
              <a:t>几乎在所有预测场景下取得最佳</a:t>
            </a:r>
            <a:r>
              <a:rPr lang="en-US" altLang="zh-CN"/>
              <a:t> MSE / MAE</a:t>
            </a:r>
            <a:r>
              <a:rPr lang="zh-CN" altLang="en-US"/>
              <a:t>；</a:t>
            </a:r>
            <a:endParaRPr lang="zh-CN" altLang="en-US"/>
          </a:p>
          <a:p>
            <a:r>
              <a:rPr lang="zh-CN" altLang="en-US"/>
              <a:t>结论：证明本方法在工业、气象、电力、交通等多场景均具备高精度，体现</a:t>
            </a:r>
            <a:r>
              <a:rPr lang="en-US" altLang="zh-CN"/>
              <a:t>“Generalised TS Forecasting”</a:t>
            </a:r>
            <a:r>
              <a:rPr lang="zh-CN" altLang="en-US"/>
              <a:t>能力。</a:t>
            </a:r>
            <a:endParaRPr lang="zh-CN" altLang="en-US"/>
          </a:p>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短序列预测</a:t>
            </a:r>
            <a:endParaRPr lang="en-US" altLang="zh-CN"/>
          </a:p>
          <a:p>
            <a:r>
              <a:rPr lang="zh-CN" altLang="en-US">
                <a:sym typeface="+mn-ea"/>
              </a:rPr>
              <a:t>数据集：</a:t>
            </a:r>
            <a:r>
              <a:rPr lang="en-US" altLang="zh-CN">
                <a:sym typeface="+mn-ea"/>
              </a:rPr>
              <a:t>M4</a:t>
            </a:r>
            <a:r>
              <a:rPr lang="zh-CN" altLang="en-US">
                <a:sym typeface="+mn-ea"/>
              </a:rPr>
              <a:t>；评价指标：</a:t>
            </a:r>
            <a:r>
              <a:rPr lang="en-US" altLang="zh-CN">
                <a:sym typeface="+mn-ea"/>
              </a:rPr>
              <a:t>SMAPE</a:t>
            </a:r>
            <a:r>
              <a:rPr lang="zh-CN" altLang="en-US">
                <a:sym typeface="+mn-ea"/>
              </a:rPr>
              <a:t>、</a:t>
            </a:r>
            <a:r>
              <a:rPr lang="en-US" altLang="zh-CN">
                <a:sym typeface="+mn-ea"/>
              </a:rPr>
              <a:t>MASE</a:t>
            </a:r>
            <a:r>
              <a:rPr lang="zh-CN" altLang="en-US">
                <a:sym typeface="+mn-ea"/>
              </a:rPr>
              <a:t>、</a:t>
            </a:r>
            <a:r>
              <a:rPr lang="en-US" altLang="zh-CN">
                <a:sym typeface="+mn-ea"/>
              </a:rPr>
              <a:t>OWA</a:t>
            </a:r>
            <a:r>
              <a:rPr lang="zh-CN" altLang="en-US">
                <a:sym typeface="+mn-ea"/>
              </a:rPr>
              <a:t>；</a:t>
            </a:r>
            <a:endParaRPr lang="zh-CN" altLang="en-US"/>
          </a:p>
          <a:p>
            <a:r>
              <a:rPr lang="zh-CN" altLang="en-US">
                <a:sym typeface="+mn-ea"/>
              </a:rPr>
              <a:t>结果（表</a:t>
            </a:r>
            <a:r>
              <a:rPr lang="en-US" altLang="zh-CN">
                <a:sym typeface="+mn-ea"/>
              </a:rPr>
              <a:t>2</a:t>
            </a:r>
            <a:r>
              <a:rPr lang="zh-CN" altLang="en-US">
                <a:sym typeface="+mn-ea"/>
              </a:rPr>
              <a:t>）：同样在月度、季度、年度等不同频率的短期预测下优于其他方法；</a:t>
            </a:r>
            <a:endParaRPr lang="zh-CN" altLang="en-US"/>
          </a:p>
          <a:p>
            <a:r>
              <a:rPr lang="zh-CN" altLang="en-US">
                <a:sym typeface="+mn-ea"/>
              </a:rPr>
              <a:t>结论：适用于短期预测，进一步说明方法的通用性。</a:t>
            </a:r>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Few-shot</a:t>
            </a:r>
            <a:r>
              <a:rPr lang="zh-CN" altLang="en-US"/>
              <a:t>（表</a:t>
            </a:r>
            <a:r>
              <a:rPr lang="en-US" altLang="zh-CN"/>
              <a:t>3</a:t>
            </a:r>
            <a:r>
              <a:rPr lang="zh-CN" altLang="en-US"/>
              <a:t>）：仅</a:t>
            </a:r>
            <a:r>
              <a:rPr lang="en-US" altLang="zh-CN"/>
              <a:t> 10% </a:t>
            </a:r>
            <a:r>
              <a:rPr lang="zh-CN" altLang="en-US"/>
              <a:t>训练数据，</a:t>
            </a:r>
            <a:r>
              <a:rPr lang="en-US" altLang="zh-CN"/>
              <a:t>LLaTA </a:t>
            </a:r>
            <a:r>
              <a:rPr lang="zh-CN" altLang="en-US"/>
              <a:t>依旧显著领先，展示对数据稀缺情境的适应能力。</a:t>
            </a:r>
            <a:endParaRPr lang="zh-CN" altLang="en-US"/>
          </a:p>
          <a:p>
            <a:r>
              <a:rPr lang="en-US" altLang="zh-CN"/>
              <a:t>Zero-shot</a:t>
            </a:r>
            <a:r>
              <a:rPr lang="zh-CN" altLang="en-US"/>
              <a:t>（表</a:t>
            </a:r>
            <a:r>
              <a:rPr lang="en-US" altLang="zh-CN"/>
              <a:t>4</a:t>
            </a:r>
            <a:r>
              <a:rPr lang="zh-CN" altLang="en-US"/>
              <a:t>）：直接将模型从一个</a:t>
            </a:r>
            <a:r>
              <a:rPr lang="en-US" altLang="zh-CN"/>
              <a:t> ETT </a:t>
            </a:r>
            <a:r>
              <a:rPr lang="zh-CN" altLang="en-US"/>
              <a:t>子集迁移到另一个子集进行测试，无需再训练，依然保持高精度预测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这张图表和图形展示了</a:t>
            </a:r>
            <a:r>
              <a:rPr lang="en-US" altLang="zh-CN"/>
              <a:t>MOIRAI</a:t>
            </a:r>
            <a:r>
              <a:rPr lang="zh-CN" altLang="en-US"/>
              <a:t>模型的不同规模（小型、中型、大型）以及其在</a:t>
            </a:r>
            <a:r>
              <a:rPr lang="en-US" altLang="zh-CN"/>
              <a:t>Monash</a:t>
            </a:r>
            <a:r>
              <a:rPr lang="zh-CN" altLang="en-US"/>
              <a:t>时间序列预测基准上的表现</a:t>
            </a:r>
            <a:endParaRPr lang="zh-CN" altLang="en-US"/>
          </a:p>
          <a:p>
            <a:pPr eaLnBrk="1" hangingPunct="1"/>
            <a:endParaRPr lang="zh-CN" altLang="en-US"/>
          </a:p>
          <a:p>
            <a:pPr eaLnBrk="1" hangingPunct="1"/>
            <a:r>
              <a:rPr lang="zh-CN" altLang="en-US"/>
              <a:t>层数；模型维度；前馈层维度；头数；键值维度；参数数量</a:t>
            </a:r>
            <a:endParaRPr lang="zh-CN" altLang="en-US"/>
          </a:p>
          <a:p>
            <a:pPr eaLnBrk="1" hangingPunct="1"/>
            <a:endParaRPr lang="zh-CN" altLang="en-US"/>
          </a:p>
          <a:p>
            <a:pPr eaLnBrk="1" hangingPunct="1"/>
            <a:r>
              <a:rPr lang="en-US" altLang="zh-CN"/>
              <a:t>X</a:t>
            </a:r>
            <a:r>
              <a:rPr lang="zh-CN" altLang="en-US"/>
              <a:t>轴：列出了多种时间序列预测模型（例如，</a:t>
            </a:r>
            <a:r>
              <a:rPr lang="en-US" altLang="zh-CN"/>
              <a:t>SES</a:t>
            </a:r>
            <a:r>
              <a:rPr lang="zh-CN" altLang="en-US"/>
              <a:t>、</a:t>
            </a:r>
            <a:r>
              <a:rPr lang="en-US" altLang="zh-CN"/>
              <a:t>Naive</a:t>
            </a:r>
            <a:r>
              <a:rPr lang="zh-CN" altLang="en-US"/>
              <a:t>、</a:t>
            </a:r>
            <a:r>
              <a:rPr lang="en-US" altLang="zh-CN"/>
              <a:t>Theta</a:t>
            </a:r>
            <a:r>
              <a:rPr lang="zh-CN" altLang="en-US"/>
              <a:t>、</a:t>
            </a:r>
            <a:r>
              <a:rPr lang="en-US" altLang="zh-CN"/>
              <a:t>ARIMA</a:t>
            </a:r>
            <a:r>
              <a:rPr lang="zh-CN" altLang="en-US"/>
              <a:t>等），包括</a:t>
            </a:r>
            <a:r>
              <a:rPr lang="en-US" altLang="zh-CN"/>
              <a:t>MOIRAI</a:t>
            </a:r>
            <a:r>
              <a:rPr lang="zh-CN" altLang="en-US"/>
              <a:t>模型的三个版本（</a:t>
            </a:r>
            <a:r>
              <a:rPr lang="en-US" altLang="zh-CN"/>
              <a:t>Small</a:t>
            </a:r>
            <a:r>
              <a:rPr lang="zh-CN" altLang="en-US"/>
              <a:t>、</a:t>
            </a:r>
            <a:r>
              <a:rPr lang="en-US" altLang="zh-CN"/>
              <a:t>Base</a:t>
            </a:r>
            <a:r>
              <a:rPr lang="zh-CN" altLang="en-US"/>
              <a:t>、</a:t>
            </a:r>
            <a:r>
              <a:rPr lang="en-US" altLang="zh-CN"/>
              <a:t>Large</a:t>
            </a:r>
            <a:r>
              <a:rPr lang="zh-CN" altLang="en-US"/>
              <a:t>）。</a:t>
            </a:r>
            <a:endParaRPr lang="zh-CN" altLang="en-US"/>
          </a:p>
          <a:p>
            <a:pPr eaLnBrk="1" hangingPunct="1"/>
            <a:r>
              <a:rPr lang="en-US" altLang="zh-CN"/>
              <a:t>Y</a:t>
            </a:r>
            <a:r>
              <a:rPr lang="zh-CN" altLang="en-US"/>
              <a:t>轴：表示标准化的</a:t>
            </a:r>
            <a:r>
              <a:rPr lang="en-US" altLang="zh-CN"/>
              <a:t>MAE</a:t>
            </a:r>
            <a:r>
              <a:rPr lang="zh-CN" altLang="en-US"/>
              <a:t>值，值越小表示模型在预测上的表现越好。</a:t>
            </a:r>
            <a:endParaRPr lang="zh-CN" altLang="en-US"/>
          </a:p>
          <a:p>
            <a:pPr eaLnBrk="1" hangingPunct="1"/>
            <a:endParaRPr lang="zh-CN" altLang="en-US"/>
          </a:p>
          <a:p>
            <a:pPr eaLnBrk="1" hangingPunct="1"/>
            <a:r>
              <a:rPr lang="zh-CN" altLang="en-US"/>
              <a:t>表格提供了</a:t>
            </a:r>
            <a:r>
              <a:rPr lang="en-US" altLang="zh-CN"/>
              <a:t>MOIRAI</a:t>
            </a:r>
            <a:r>
              <a:rPr lang="zh-CN" altLang="en-US"/>
              <a:t>模型不同规模的详细参数信息，展示了随着模型规模的增加，层数、参数数量等逐步增加。</a:t>
            </a:r>
            <a:endParaRPr lang="zh-CN" altLang="en-US"/>
          </a:p>
          <a:p>
            <a:pPr eaLnBrk="1" hangingPunct="1"/>
            <a:r>
              <a:rPr lang="zh-CN" altLang="en-US"/>
              <a:t>图形展示了</a:t>
            </a:r>
            <a:r>
              <a:rPr lang="en-US" altLang="zh-CN"/>
              <a:t>MOIRAI</a:t>
            </a:r>
            <a:r>
              <a:rPr lang="zh-CN" altLang="en-US"/>
              <a:t>模型在</a:t>
            </a:r>
            <a:r>
              <a:rPr lang="en-US" altLang="zh-CN"/>
              <a:t>Monash</a:t>
            </a:r>
            <a:r>
              <a:rPr lang="zh-CN" altLang="en-US"/>
              <a:t>时间序列预测基准中的表现，表明</a:t>
            </a:r>
            <a:r>
              <a:rPr lang="en-US" altLang="zh-CN"/>
              <a:t>MOIRAI</a:t>
            </a:r>
            <a:r>
              <a:rPr lang="zh-CN" altLang="en-US"/>
              <a:t>大型模型（</a:t>
            </a:r>
            <a:r>
              <a:rPr lang="en-US" altLang="zh-CN"/>
              <a:t>MOIRAI Large</a:t>
            </a:r>
            <a:r>
              <a:rPr lang="zh-CN" altLang="en-US"/>
              <a:t>）在众多时间序列预测方法中具有最好的预测能力，标准化</a:t>
            </a:r>
            <a:r>
              <a:rPr lang="en-US" altLang="zh-CN"/>
              <a:t>MAE</a:t>
            </a:r>
            <a:r>
              <a:rPr lang="zh-CN" altLang="en-US"/>
              <a:t>最小。</a:t>
            </a:r>
            <a:endParaRPr lang="zh-CN" altLang="en-US"/>
          </a:p>
          <a:p>
            <a:pPr eaLnBrk="1" hangingPunct="1"/>
            <a:r>
              <a:rPr lang="en-US" altLang="zh-CN"/>
              <a:t>Monash</a:t>
            </a:r>
            <a:r>
              <a:rPr lang="zh-CN" altLang="en-US"/>
              <a:t>时间序列预测是由</a:t>
            </a:r>
            <a:r>
              <a:rPr lang="en-US" altLang="zh-CN"/>
              <a:t>Monash</a:t>
            </a:r>
            <a:r>
              <a:rPr lang="zh-CN" altLang="en-US"/>
              <a:t>大学提出的一个用于时间序列预测模型评估的基准数据集。</a:t>
            </a:r>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去除特征蒸馏或输出一致性等模块后，性能下降；说明跨模态知识蒸馏对性能提升至关重要。</a:t>
            </a:r>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t-SNE</a:t>
            </a:r>
            <a:r>
              <a:rPr lang="zh-CN" altLang="en-US"/>
              <a:t>：对比</a:t>
            </a:r>
            <a:r>
              <a:rPr lang="en-US" altLang="zh-CN"/>
              <a:t> GPT4TS </a:t>
            </a:r>
            <a:r>
              <a:rPr lang="zh-CN" altLang="en-US"/>
              <a:t>与</a:t>
            </a:r>
            <a:r>
              <a:rPr lang="en-US" altLang="zh-CN"/>
              <a:t> LLaTA </a:t>
            </a:r>
            <a:r>
              <a:rPr lang="zh-CN" altLang="en-US"/>
              <a:t>的时间序列</a:t>
            </a:r>
            <a:r>
              <a:rPr lang="en-US" altLang="zh-CN"/>
              <a:t> token </a:t>
            </a:r>
            <a:r>
              <a:rPr lang="zh-CN" altLang="en-US"/>
              <a:t>分布；</a:t>
            </a:r>
            <a:r>
              <a:rPr lang="en-US" altLang="zh-CN"/>
              <a:t>LLaTA </a:t>
            </a:r>
            <a:r>
              <a:rPr lang="zh-CN" altLang="en-US"/>
              <a:t>的向量分布更接近文本空间；</a:t>
            </a:r>
            <a:endParaRPr lang="zh-CN" altLang="en-US"/>
          </a:p>
          <a:p>
            <a:r>
              <a:rPr lang="en-US" altLang="zh-CN"/>
              <a:t>Cross-attention </a:t>
            </a:r>
            <a:r>
              <a:rPr lang="zh-CN" altLang="en-US"/>
              <a:t>权重：每个数据集都关注不同的文本主成分，隐含对领域差异的适应。</a:t>
            </a:r>
            <a:endParaRPr lang="zh-CN" altLang="en-US"/>
          </a:p>
          <a:p>
            <a:endParaRPr lang="zh-CN" altLang="en-US"/>
          </a:p>
          <a:p>
            <a:r>
              <a:rPr lang="zh-CN" altLang="en-US"/>
              <a:t>通过丰富的结果展示（长</a:t>
            </a:r>
            <a:r>
              <a:rPr lang="en-US" altLang="zh-CN"/>
              <a:t>/</a:t>
            </a:r>
            <a:r>
              <a:rPr lang="zh-CN" altLang="en-US"/>
              <a:t>短期，多数据集、少样本、零样本、消融与可视化），全面证明</a:t>
            </a:r>
            <a:r>
              <a:rPr lang="en-US" altLang="zh-CN"/>
              <a:t>“</a:t>
            </a:r>
            <a:r>
              <a:rPr lang="zh-CN" altLang="en-US"/>
              <a:t>方法确实让</a:t>
            </a:r>
            <a:r>
              <a:rPr lang="en-US" altLang="zh-CN"/>
              <a:t> LLM </a:t>
            </a:r>
            <a:r>
              <a:rPr lang="zh-CN" altLang="en-US"/>
              <a:t>在时间序列预测上更好发挥</a:t>
            </a:r>
            <a:r>
              <a:rPr lang="en-US" altLang="zh-CN"/>
              <a:t>”</a:t>
            </a:r>
            <a:r>
              <a:rPr lang="zh-CN" altLang="en-US"/>
              <a:t>。</a:t>
            </a:r>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可能的</a:t>
            </a:r>
            <a:r>
              <a:rPr lang="zh-CN" altLang="en-US"/>
              <a:t>局限：</a:t>
            </a:r>
            <a:endParaRPr lang="zh-CN" altLang="en-US"/>
          </a:p>
          <a:p>
            <a:r>
              <a:rPr lang="en-US" altLang="zh-CN"/>
              <a:t>1.</a:t>
            </a:r>
            <a:r>
              <a:rPr lang="zh-CN" altLang="en-US"/>
              <a:t>当前对文本词向量的使用仍比较隐式，可探索与显式文本提示相结合；（论文的方法目前只是隐式地利用了</a:t>
            </a:r>
            <a:r>
              <a:rPr lang="en-US" altLang="zh-CN"/>
              <a:t> LLM </a:t>
            </a:r>
            <a:r>
              <a:rPr lang="zh-CN" altLang="en-US"/>
              <a:t>的词向量和隐藏层表示，但没有直接使用文本信息来辅助时间序列预测。</a:t>
            </a:r>
            <a:endParaRPr lang="zh-CN" altLang="en-US"/>
          </a:p>
          <a:p>
            <a:r>
              <a:rPr lang="zh-CN" altLang="en-US"/>
              <a:t>未来可以探索</a:t>
            </a:r>
            <a:r>
              <a:rPr lang="en-US" altLang="zh-CN"/>
              <a:t>“</a:t>
            </a:r>
            <a:r>
              <a:rPr lang="zh-CN" altLang="en-US"/>
              <a:t>显式文本提示</a:t>
            </a:r>
            <a:r>
              <a:rPr lang="en-US" altLang="zh-CN"/>
              <a:t>”</a:t>
            </a:r>
            <a:r>
              <a:rPr lang="zh-CN" altLang="en-US"/>
              <a:t>（</a:t>
            </a:r>
            <a:r>
              <a:rPr lang="en-US" altLang="zh-CN"/>
              <a:t>Explicit Text Prompting</a:t>
            </a:r>
            <a:r>
              <a:rPr lang="zh-CN" altLang="en-US"/>
              <a:t>），让</a:t>
            </a:r>
            <a:r>
              <a:rPr lang="en-US" altLang="zh-CN"/>
              <a:t> LLM </a:t>
            </a:r>
            <a:r>
              <a:rPr lang="zh-CN" altLang="en-US"/>
              <a:t>同时读取文本信息和时间序列数据，从而更好地进行预测和解释。</a:t>
            </a:r>
            <a:endParaRPr lang="zh-CN" altLang="en-US"/>
          </a:p>
          <a:p>
            <a:r>
              <a:rPr lang="zh-CN" altLang="en-US"/>
              <a:t>这种方式可以结合</a:t>
            </a:r>
            <a:r>
              <a:rPr lang="en-US" altLang="zh-CN"/>
              <a:t> Prompt Engineering</a:t>
            </a:r>
            <a:r>
              <a:rPr lang="zh-CN" altLang="en-US"/>
              <a:t>、多模态学习（</a:t>
            </a:r>
            <a:r>
              <a:rPr lang="en-US" altLang="zh-CN"/>
              <a:t>Text + Time Series</a:t>
            </a:r>
            <a:r>
              <a:rPr lang="zh-CN" altLang="en-US"/>
              <a:t>）、知识图谱等技术，进一步提升</a:t>
            </a:r>
            <a:r>
              <a:rPr lang="en-US" altLang="zh-CN"/>
              <a:t> LLM </a:t>
            </a:r>
            <a:r>
              <a:rPr lang="zh-CN" altLang="en-US"/>
              <a:t>在时间序列预测中的应用价值。</a:t>
            </a:r>
            <a:r>
              <a:rPr lang="zh-CN" altLang="en-US"/>
              <a:t>）</a:t>
            </a:r>
            <a:endParaRPr lang="zh-CN" altLang="en-US"/>
          </a:p>
          <a:p>
            <a:r>
              <a:rPr lang="en-US" altLang="zh-CN"/>
              <a:t>2.</a:t>
            </a:r>
            <a:r>
              <a:rPr lang="zh-CN" altLang="en-US"/>
              <a:t>更大规模</a:t>
            </a:r>
            <a:r>
              <a:rPr lang="en-US" altLang="zh-CN"/>
              <a:t> LLM</a:t>
            </a:r>
            <a:r>
              <a:rPr lang="zh-CN" altLang="en-US"/>
              <a:t>、更多模态（如图像）与时间序列的联合建模；（目前论文的模型主要基于相对较小的</a:t>
            </a:r>
            <a:r>
              <a:rPr lang="en-US" altLang="zh-CN"/>
              <a:t> LLM</a:t>
            </a:r>
            <a:r>
              <a:rPr lang="zh-CN" altLang="en-US"/>
              <a:t>（如</a:t>
            </a:r>
            <a:r>
              <a:rPr lang="en-US" altLang="zh-CN"/>
              <a:t> GPT-2 </a:t>
            </a:r>
            <a:r>
              <a:rPr lang="zh-CN" altLang="en-US"/>
              <a:t>级别），但可以探索使用更大规模的预训练语言模型（如</a:t>
            </a:r>
            <a:r>
              <a:rPr lang="en-US" altLang="zh-CN"/>
              <a:t> GPT-3.5</a:t>
            </a:r>
            <a:r>
              <a:rPr lang="zh-CN" altLang="en-US"/>
              <a:t>、</a:t>
            </a:r>
            <a:r>
              <a:rPr lang="en-US" altLang="zh-CN"/>
              <a:t>GPT-4</a:t>
            </a:r>
            <a:r>
              <a:rPr lang="zh-CN" altLang="en-US"/>
              <a:t>、</a:t>
            </a:r>
            <a:r>
              <a:rPr lang="en-US" altLang="zh-CN"/>
              <a:t>LLaMA</a:t>
            </a:r>
            <a:r>
              <a:rPr lang="zh-CN" altLang="en-US"/>
              <a:t>、</a:t>
            </a:r>
            <a:r>
              <a:rPr lang="en-US" altLang="zh-CN"/>
              <a:t>PaLM </a:t>
            </a:r>
            <a:r>
              <a:rPr lang="zh-CN" altLang="en-US"/>
              <a:t>等）来提升时间序列预测能力。更大规模的大语言模型拥有：更丰富的先验知识，更强的推理能力以及更强的跨膜太对齐能力。但随之而来的问题是计算资源需求增加，如果数据量不足，</a:t>
            </a:r>
            <a:r>
              <a:rPr lang="en-US" altLang="zh-CN"/>
              <a:t>LLM </a:t>
            </a:r>
            <a:r>
              <a:rPr lang="zh-CN" altLang="en-US"/>
              <a:t>可能会过度拟合训练数据，需要更好的微调技术：如</a:t>
            </a:r>
            <a:r>
              <a:rPr lang="en-US" altLang="zh-CN"/>
              <a:t> LoRA</a:t>
            </a:r>
            <a:r>
              <a:rPr lang="zh-CN" altLang="en-US"/>
              <a:t>、</a:t>
            </a:r>
            <a:r>
              <a:rPr lang="en-US" altLang="zh-CN"/>
              <a:t>Prefix Tuning</a:t>
            </a:r>
            <a:r>
              <a:rPr lang="zh-CN" altLang="en-US"/>
              <a:t>、</a:t>
            </a:r>
            <a:r>
              <a:rPr lang="en-US" altLang="zh-CN"/>
              <a:t>Adapter </a:t>
            </a:r>
            <a:r>
              <a:rPr lang="zh-CN" altLang="en-US"/>
              <a:t>等方法，以避免直接微调整个大模型导致</a:t>
            </a:r>
            <a:r>
              <a:rPr lang="en-US" altLang="zh-CN"/>
              <a:t>“</a:t>
            </a:r>
            <a:r>
              <a:rPr lang="zh-CN" altLang="en-US"/>
              <a:t>灾难性遗忘</a:t>
            </a:r>
            <a:r>
              <a:rPr lang="en-US" altLang="zh-CN"/>
              <a:t>”</a:t>
            </a:r>
            <a:r>
              <a:rPr lang="zh-CN" altLang="en-US"/>
              <a:t>。（当模型在任务</a:t>
            </a:r>
            <a:r>
              <a:rPr lang="en-US" altLang="zh-CN"/>
              <a:t> A </a:t>
            </a:r>
            <a:r>
              <a:rPr lang="zh-CN" altLang="en-US"/>
              <a:t>上训练后，能够很好地完成任务</a:t>
            </a:r>
            <a:r>
              <a:rPr lang="en-US" altLang="zh-CN"/>
              <a:t> A</a:t>
            </a:r>
            <a:r>
              <a:rPr lang="zh-CN" altLang="en-US"/>
              <a:t>；</a:t>
            </a:r>
            <a:endParaRPr lang="zh-CN" altLang="en-US"/>
          </a:p>
          <a:p>
            <a:r>
              <a:rPr lang="zh-CN" altLang="en-US"/>
              <a:t>当同一个模型继续在任务</a:t>
            </a:r>
            <a:r>
              <a:rPr lang="en-US" altLang="zh-CN"/>
              <a:t> B </a:t>
            </a:r>
            <a:r>
              <a:rPr lang="zh-CN" altLang="en-US"/>
              <a:t>上训练时，任务</a:t>
            </a:r>
            <a:r>
              <a:rPr lang="en-US" altLang="zh-CN"/>
              <a:t> B </a:t>
            </a:r>
            <a:r>
              <a:rPr lang="zh-CN" altLang="en-US"/>
              <a:t>的性能提高了；但模型可能会</a:t>
            </a:r>
            <a:r>
              <a:rPr lang="en-US" altLang="zh-CN"/>
              <a:t>“</a:t>
            </a:r>
            <a:r>
              <a:rPr lang="zh-CN" altLang="en-US"/>
              <a:t>遗忘</a:t>
            </a:r>
            <a:r>
              <a:rPr lang="en-US" altLang="zh-CN"/>
              <a:t>”</a:t>
            </a:r>
            <a:r>
              <a:rPr lang="zh-CN" altLang="en-US"/>
              <a:t>任务</a:t>
            </a:r>
            <a:r>
              <a:rPr lang="en-US" altLang="zh-CN"/>
              <a:t> A</a:t>
            </a:r>
            <a:r>
              <a:rPr lang="zh-CN" altLang="en-US"/>
              <a:t>，导致其在任务</a:t>
            </a:r>
            <a:r>
              <a:rPr lang="en-US" altLang="zh-CN"/>
              <a:t> A </a:t>
            </a:r>
            <a:r>
              <a:rPr lang="zh-CN" altLang="en-US"/>
              <a:t>上的表现下降。</a:t>
            </a:r>
            <a:r>
              <a:rPr lang="zh-CN" altLang="en-US"/>
              <a:t>））（更多模态则表现</a:t>
            </a:r>
            <a:r>
              <a:rPr lang="zh-CN" altLang="en-US"/>
              <a:t>在：论文当前主要关注时间序列（数值数据）与文本（语言模型）的联合建模，但现实世界的时间序列预测任务往往涉及多种模态，如图像、卫星数据、雷达数据、视频信息等。让</a:t>
            </a:r>
            <a:r>
              <a:rPr lang="en-US" altLang="zh-CN"/>
              <a:t> LLM </a:t>
            </a:r>
            <a:r>
              <a:rPr lang="zh-CN" altLang="en-US"/>
              <a:t>能够同时处理文本、图像和时间序列数据，从而增强其泛化能力。</a:t>
            </a:r>
            <a:r>
              <a:rPr lang="zh-CN" altLang="en-US"/>
              <a:t>）</a:t>
            </a:r>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找工作</a:t>
            </a:r>
            <a:r>
              <a:rPr lang="en-US" altLang="zh-CN"/>
              <a:t>2.</a:t>
            </a:r>
            <a:r>
              <a:rPr lang="zh-CN" altLang="en-US"/>
              <a:t>看论文</a:t>
            </a:r>
            <a:r>
              <a:rPr lang="en-US" altLang="zh-CN"/>
              <a:t>3.</a:t>
            </a:r>
            <a:r>
              <a:rPr lang="zh-CN" altLang="en-US"/>
              <a:t>找再投递的期刊。最近看了下别人英文怎么写方法部分的，如果再被退回来的话，我就重新修改方法部分的撰写后再</a:t>
            </a:r>
            <a:r>
              <a:rPr lang="zh-CN" altLang="en-US"/>
              <a:t>投递。</a:t>
            </a:r>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这两张表格展示了</a:t>
            </a:r>
            <a:r>
              <a:rPr lang="en-US" altLang="zh-CN"/>
              <a:t>MOIRAI</a:t>
            </a:r>
            <a:r>
              <a:rPr lang="zh-CN" altLang="en-US"/>
              <a:t>模型在多个时间序列预测任务中的优越表现，尤其在零</a:t>
            </a:r>
            <a:r>
              <a:rPr lang="en-US" altLang="zh-CN"/>
              <a:t>-shot</a:t>
            </a:r>
            <a:r>
              <a:rPr lang="zh-CN" altLang="en-US"/>
              <a:t>和</a:t>
            </a:r>
            <a:r>
              <a:rPr lang="en-US" altLang="zh-CN"/>
              <a:t>full-shot</a:t>
            </a:r>
            <a:r>
              <a:rPr lang="zh-CN" altLang="en-US"/>
              <a:t>设置下，</a:t>
            </a:r>
            <a:r>
              <a:rPr lang="en-US" altLang="zh-CN"/>
              <a:t>MOIRAILarge</a:t>
            </a:r>
            <a:r>
              <a:rPr lang="zh-CN" altLang="en-US"/>
              <a:t>在</a:t>
            </a:r>
            <a:r>
              <a:rPr lang="en-US" altLang="zh-CN"/>
              <a:t>CRPS</a:t>
            </a:r>
            <a:r>
              <a:rPr lang="zh-CN" altLang="en-US"/>
              <a:t>、</a:t>
            </a:r>
            <a:r>
              <a:rPr lang="en-US" altLang="zh-CN"/>
              <a:t>MSIS</a:t>
            </a:r>
            <a:r>
              <a:rPr lang="zh-CN" altLang="en-US"/>
              <a:t>、</a:t>
            </a:r>
            <a:r>
              <a:rPr lang="en-US" altLang="zh-CN"/>
              <a:t>MSE</a:t>
            </a:r>
            <a:r>
              <a:rPr lang="zh-CN" altLang="en-US"/>
              <a:t>和</a:t>
            </a:r>
            <a:r>
              <a:rPr lang="en-US" altLang="zh-CN"/>
              <a:t>MAE</a:t>
            </a:r>
            <a:r>
              <a:rPr lang="zh-CN" altLang="en-US"/>
              <a:t>等指标上都表现出了最佳预测精度，超越了其他先进模型和基准方法。</a:t>
            </a:r>
            <a:endParaRPr lang="zh-CN" altLang="en-US"/>
          </a:p>
          <a:p>
            <a:pPr eaLnBrk="1" hangingPunct="1"/>
            <a:endParaRPr lang="zh-CN" altLang="en-US"/>
          </a:p>
          <a:p>
            <a:pPr eaLnBrk="1" hangingPunct="1"/>
            <a:r>
              <a:rPr lang="en-US" altLang="zh-CN"/>
              <a:t>Zero-shot</a:t>
            </a:r>
            <a:r>
              <a:rPr lang="zh-CN" altLang="en-US"/>
              <a:t>指的是模型在没有任何目标任务数据的情况下进行预测，而</a:t>
            </a:r>
            <a:r>
              <a:rPr lang="en-US" altLang="zh-CN"/>
              <a:t>full-shot</a:t>
            </a:r>
            <a:r>
              <a:rPr lang="zh-CN" altLang="en-US"/>
              <a:t>指的是模型在使用完整的目标任务数据进行训练后进行预测。</a:t>
            </a:r>
            <a:endParaRPr lang="zh-CN" altLang="en-US"/>
          </a:p>
          <a:p>
            <a:pPr eaLnBrk="1" hangingPunct="1"/>
            <a:endParaRPr lang="zh-CN" altLang="en-US"/>
          </a:p>
          <a:p>
            <a:pPr eaLnBrk="1" hangingPunct="1"/>
            <a:r>
              <a:rPr lang="zh-CN" altLang="en-US"/>
              <a:t>正如表格所示，</a:t>
            </a:r>
            <a:r>
              <a:rPr lang="en-US" altLang="zh-CN"/>
              <a:t>MOIRAI</a:t>
            </a:r>
            <a:r>
              <a:rPr lang="zh-CN" altLang="en-US"/>
              <a:t>模型在零</a:t>
            </a:r>
            <a:r>
              <a:rPr lang="en-US" altLang="zh-CN"/>
              <a:t>-shot</a:t>
            </a:r>
            <a:r>
              <a:rPr lang="zh-CN" altLang="en-US"/>
              <a:t>（没有任何目标任务数据）情况下的表现往往优于其他模型，即使在</a:t>
            </a:r>
            <a:r>
              <a:rPr lang="en-US" altLang="zh-CN"/>
              <a:t>full-shot</a:t>
            </a:r>
            <a:r>
              <a:rPr lang="zh-CN" altLang="en-US"/>
              <a:t>（使用完整的目标任务数据进行训练）情况下，</a:t>
            </a:r>
            <a:r>
              <a:rPr lang="en-US" altLang="zh-CN"/>
              <a:t>MOIRAI</a:t>
            </a:r>
            <a:r>
              <a:rPr lang="zh-CN" altLang="en-US"/>
              <a:t>依然展现出较强的预测能力，尤其是在多个时间序列预测任务中。这表明</a:t>
            </a:r>
            <a:r>
              <a:rPr lang="en-US" altLang="zh-CN"/>
              <a:t>MOIRAI</a:t>
            </a:r>
            <a:r>
              <a:rPr lang="zh-CN" altLang="en-US"/>
              <a:t>的预训练和灵活性使其在没有专门任务数据时也能表现出色。</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endParaRPr lang="zh-CN" altLang="en-US"/>
          </a:p>
        </p:txBody>
      </p:sp>
      <p:sp>
        <p:nvSpPr>
          <p:cNvPr id="3" name="Text Box 2"/>
          <p:cNvSpPr txBox="1"/>
          <p:nvPr userDrawn="1"/>
        </p:nvSpPr>
        <p:spPr>
          <a:xfrm>
            <a:off x="756920" y="6858000"/>
            <a:ext cx="4064000" cy="376555"/>
          </a:xfrm>
          <a:prstGeom prst="rect">
            <a:avLst/>
          </a:prstGeom>
          <a:noFill/>
        </p:spPr>
        <p:txBody>
          <a:bodyPr wrap="square" rtlCol="0">
            <a:noAutofit/>
          </a:bodyPr>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5960" y="360000"/>
            <a:ext cx="10800000" cy="720000"/>
          </a:xfrm>
        </p:spPr>
        <p:txBody>
          <a:bodyPr wrap="square">
            <a:normAutofit/>
          </a:body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a:xfrm>
            <a:off x="695960" y="6356350"/>
            <a:ext cx="2743200" cy="365125"/>
          </a:xfrm>
        </p:spPr>
        <p:txBody>
          <a:bodyPr wrap="square">
            <a:normAutofit/>
          </a:bodyPr>
          <a:lstStyle/>
          <a:p>
            <a:r>
              <a:rPr lang="en-US" altLang="zh-CN"/>
              <a:t>2024/12/16</a:t>
            </a:r>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753983" y="6356350"/>
            <a:ext cx="2743200" cy="365125"/>
          </a:xfrm>
        </p:spPr>
        <p:txBody>
          <a:bodyPr wrap="square">
            <a:normAutofit/>
          </a:bodyPr>
          <a:lstStyle/>
          <a:p>
            <a:r>
              <a:rPr lang="en-US" altLang="zh-CN"/>
              <a:t>‹#›</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p:cNvGrpSpPr/>
          <p:nvPr userDrawn="1"/>
        </p:nvGrpSpPr>
        <p:grpSpPr>
          <a:xfrm>
            <a:off x="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4" name="文本框 13"/>
          <p:cNvSpPr txBox="1"/>
          <p:nvPr userDrawn="1"/>
        </p:nvSpPr>
        <p:spPr>
          <a:xfrm>
            <a:off x="11387205" y="6553200"/>
            <a:ext cx="253933" cy="231946"/>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logo"/>
          <p:cNvPicPr/>
          <p:nvPr userDrawn="1"/>
        </p:nvPicPr>
        <p:blipFill>
          <a:blip r:embed="rId5" cstate="print">
            <a:extLst>
              <a:ext uri="{28A0092B-C50C-407E-A947-70E740481C1C}">
                <a14:useLocalDpi xmlns:a14="http://schemas.microsoft.com/office/drawing/2010/main" val="0"/>
              </a:ext>
            </a:extLst>
          </a:blip>
          <a:stretch>
            <a:fillRect/>
          </a:stretch>
        </p:blipFill>
        <p:spPr>
          <a:xfrm>
            <a:off x="11162190" y="219511"/>
            <a:ext cx="526162" cy="52616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4.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4.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83.xml"/><Relationship Id="rId7"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4.jpe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7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2" name="图片 1" descr="5914ED7DA3AFB67EBDD2EC260A884B96"/>
          <p:cNvPicPr>
            <a:picLocks noChangeAspect="1"/>
          </p:cNvPicPr>
          <p:nvPr/>
        </p:nvPicPr>
        <p:blipFill>
          <a:blip r:embed="rId2"/>
          <a:srcRect l="-57" t="19007" r="57" b="-152"/>
          <a:stretch>
            <a:fillRect/>
          </a:stretch>
        </p:blipFill>
        <p:spPr>
          <a:xfrm>
            <a:off x="6985" y="-66040"/>
            <a:ext cx="12185015" cy="5093970"/>
          </a:xfrm>
          <a:prstGeom prst="rect">
            <a:avLst/>
          </a:prstGeom>
        </p:spPr>
      </p:pic>
      <p:grpSp>
        <p:nvGrpSpPr>
          <p:cNvPr id="3" name="组合 2"/>
          <p:cNvGrpSpPr/>
          <p:nvPr/>
        </p:nvGrpSpPr>
        <p:grpSpPr>
          <a:xfrm>
            <a:off x="0" y="3124200"/>
            <a:ext cx="12192000" cy="3733800"/>
            <a:chOff x="0" y="3312958"/>
            <a:chExt cx="12192000" cy="3830792"/>
          </a:xfrm>
        </p:grpSpPr>
        <p:sp>
          <p:nvSpPr>
            <p:cNvPr id="23" name="任意多边形: 形状 22"/>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4" name="title"/>
          <p:cNvSpPr txBox="1"/>
          <p:nvPr/>
        </p:nvSpPr>
        <p:spPr>
          <a:xfrm>
            <a:off x="609599" y="5122860"/>
            <a:ext cx="11144251" cy="675640"/>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800" dirty="0">
                <a:sym typeface="微软雅黑" panose="020B0503020204020204" pitchFamily="34" charset="-122"/>
              </a:rPr>
              <a:t>组会</a:t>
            </a:r>
            <a:r>
              <a:rPr lang="zh-CN" altLang="en-US" sz="3800" dirty="0">
                <a:sym typeface="微软雅黑" panose="020B0503020204020204" pitchFamily="34" charset="-122"/>
              </a:rPr>
              <a:t>汇报</a:t>
            </a:r>
            <a:endParaRPr lang="zh-CN" altLang="en-US" sz="3800" dirty="0">
              <a:sym typeface="微软雅黑" panose="020B0503020204020204" pitchFamily="34" charset="-122"/>
            </a:endParaRPr>
          </a:p>
        </p:txBody>
      </p:sp>
      <p:pic>
        <p:nvPicPr>
          <p:cNvPr id="15" name="logo"/>
          <p:cNvPicPr/>
          <p:nvPr/>
        </p:nvPicPr>
        <p:blipFill>
          <a:blip r:embed="rId3" cstate="print">
            <a:extLst>
              <a:ext uri="{28A0092B-C50C-407E-A947-70E740481C1C}">
                <a14:useLocalDpi xmlns:a14="http://schemas.microsoft.com/office/drawing/2010/main" val="0"/>
              </a:ext>
            </a:extLst>
          </a:blip>
          <a:stretch>
            <a:fillRect/>
          </a:stretch>
        </p:blipFill>
        <p:spPr>
          <a:xfrm>
            <a:off x="10226674" y="5031920"/>
            <a:ext cx="1377951" cy="13779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5725" y="-530225"/>
            <a:ext cx="12363450" cy="791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136900" y="2022475"/>
            <a:ext cx="5918200" cy="2813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086100" y="1044575"/>
            <a:ext cx="6019800" cy="4768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181350" y="2216150"/>
            <a:ext cx="5829300" cy="2425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086100" y="2016125"/>
            <a:ext cx="6019800" cy="2825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Pre-training for Zero-shot Forecasting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文本框 3"/>
          <p:cNvSpPr txBox="1"/>
          <p:nvPr/>
        </p:nvSpPr>
        <p:spPr>
          <a:xfrm>
            <a:off x="668655" y="1054100"/>
            <a:ext cx="10483850" cy="5015865"/>
          </a:xfrm>
          <a:prstGeom prst="rect">
            <a:avLst/>
          </a:prstGeom>
        </p:spPr>
        <p:txBody>
          <a:bodyPr wrap="square">
            <a:spAutoFit/>
          </a:bodyPr>
          <a:p>
            <a:r>
              <a:rPr lang="zh-CN" altLang="en-US" sz="1600"/>
              <a:t>思路和逻辑如下：</a:t>
            </a:r>
            <a:endParaRPr lang="zh-CN" altLang="en-US" sz="1600"/>
          </a:p>
          <a:p>
            <a:r>
              <a:rPr lang="en-US" altLang="zh-CN" sz="1600"/>
              <a:t>1. </a:t>
            </a:r>
            <a:r>
              <a:rPr lang="zh-CN" altLang="en-US" sz="1600"/>
              <a:t>引出</a:t>
            </a:r>
            <a:r>
              <a:rPr lang="zh-CN" altLang="en-US" sz="1600" b="1"/>
              <a:t>零样本预测</a:t>
            </a:r>
            <a:r>
              <a:rPr lang="zh-CN" altLang="en-US" sz="1600"/>
              <a:t>（</a:t>
            </a:r>
            <a:r>
              <a:rPr lang="en-US" altLang="zh-CN" sz="1600"/>
              <a:t>Zero-shot Forecasting</a:t>
            </a:r>
            <a:r>
              <a:rPr lang="zh-CN" altLang="en-US" sz="1600"/>
              <a:t>）的背景</a:t>
            </a:r>
            <a:endParaRPr lang="zh-CN" altLang="en-US" sz="1600"/>
          </a:p>
          <a:p>
            <a:r>
              <a:rPr lang="zh-CN" altLang="en-US" sz="1600"/>
              <a:t>开头提到零样本预测是一个新兴的领域，并通过</a:t>
            </a:r>
            <a:r>
              <a:rPr lang="en-US" altLang="zh-CN" sz="1600"/>
              <a:t> </a:t>
            </a:r>
            <a:r>
              <a:rPr lang="en-US" altLang="zh-CN" sz="1600" b="1"/>
              <a:t>Table 1</a:t>
            </a:r>
            <a:r>
              <a:rPr lang="en-US" altLang="zh-CN" sz="1600"/>
              <a:t> </a:t>
            </a:r>
            <a:r>
              <a:rPr lang="zh-CN" altLang="en-US" sz="1600"/>
              <a:t>概括了当前一些</a:t>
            </a:r>
            <a:r>
              <a:rPr lang="zh-CN" altLang="en-US" sz="1600" b="1"/>
              <a:t>预训练模型</a:t>
            </a:r>
            <a:r>
              <a:rPr lang="zh-CN" altLang="en-US" sz="1600"/>
              <a:t>的关键差异。这一部分为后续的讨论做了背景铺垫，目的是引入零样本预测这一主题，并为展示模型间的差异做准备。</a:t>
            </a:r>
            <a:endParaRPr lang="zh-CN" altLang="en-US" sz="1600"/>
          </a:p>
          <a:p>
            <a:r>
              <a:rPr lang="en-US" altLang="zh-CN" sz="1600"/>
              <a:t>2. </a:t>
            </a:r>
            <a:r>
              <a:rPr lang="zh-CN" altLang="en-US" sz="1600"/>
              <a:t>列举不同的预训练模型及其特点</a:t>
            </a:r>
            <a:endParaRPr lang="zh-CN" altLang="en-US" sz="1600"/>
          </a:p>
          <a:p>
            <a:r>
              <a:rPr lang="zh-CN" altLang="en-US" sz="1600"/>
              <a:t>接着，文章逐一介绍了几种在零样本预测领域具有代表性的预训练模型：</a:t>
            </a:r>
            <a:endParaRPr lang="zh-CN" altLang="en-US" sz="1600"/>
          </a:p>
          <a:p>
            <a:r>
              <a:rPr lang="en-US" altLang="zh-CN" sz="1600"/>
              <a:t>TimeGPT-1</a:t>
            </a:r>
            <a:r>
              <a:rPr lang="zh-CN" sz="1600"/>
              <a:t>；</a:t>
            </a:r>
            <a:r>
              <a:rPr lang="en-US" altLang="zh-CN" sz="1600"/>
              <a:t>ForecastPFN</a:t>
            </a:r>
            <a:r>
              <a:rPr lang="zh-CN" altLang="en-US" sz="1600"/>
              <a:t>；</a:t>
            </a:r>
            <a:r>
              <a:rPr lang="en-US" altLang="zh-CN" sz="1600"/>
              <a:t>Lag-llama</a:t>
            </a:r>
            <a:r>
              <a:rPr lang="zh-CN" sz="1600"/>
              <a:t>；</a:t>
            </a:r>
            <a:r>
              <a:rPr lang="en-US" altLang="zh-CN" sz="1600"/>
              <a:t>TimesFM</a:t>
            </a:r>
            <a:r>
              <a:rPr lang="zh-CN" sz="1600"/>
              <a:t>；</a:t>
            </a:r>
            <a:r>
              <a:rPr lang="en-US" altLang="zh-CN" sz="1600"/>
              <a:t>Tiny Time Mixers (TTMs)</a:t>
            </a:r>
            <a:r>
              <a:rPr lang="zh-CN" altLang="en-US" sz="1600"/>
              <a:t>；</a:t>
            </a:r>
            <a:endParaRPr lang="zh-CN" altLang="en-US" sz="1600"/>
          </a:p>
          <a:p>
            <a:r>
              <a:rPr lang="zh-CN" altLang="en-US" sz="1600"/>
              <a:t>这些模型的介绍是为了展示当前在零样本预测任务中不同的预训练方法，以及它们如何处理不同的数据特征、模型架构和训练策略。</a:t>
            </a:r>
            <a:endParaRPr lang="zh-CN" altLang="en-US" sz="1600"/>
          </a:p>
          <a:p>
            <a:r>
              <a:rPr lang="en-US" altLang="zh-CN" sz="1600"/>
              <a:t>3. </a:t>
            </a:r>
            <a:r>
              <a:rPr lang="zh-CN" altLang="en-US" sz="1600" b="1"/>
              <a:t>过渡到大语言模型（</a:t>
            </a:r>
            <a:r>
              <a:rPr lang="en-US" altLang="zh-CN" sz="1600" b="1"/>
              <a:t>LLM</a:t>
            </a:r>
            <a:r>
              <a:rPr lang="zh-CN" altLang="en-US" sz="1600" b="1"/>
              <a:t>）</a:t>
            </a:r>
            <a:endParaRPr lang="zh-CN" altLang="en-US" sz="1600"/>
          </a:p>
          <a:p>
            <a:r>
              <a:rPr lang="zh-CN" altLang="en-US" sz="1600"/>
              <a:t>在前述模型介绍后，文章转向了</a:t>
            </a:r>
            <a:r>
              <a:rPr lang="en-US" altLang="zh-CN" sz="1600"/>
              <a:t> </a:t>
            </a:r>
            <a:r>
              <a:rPr lang="zh-CN" altLang="en-US" sz="1600"/>
              <a:t>大语言模型（</a:t>
            </a:r>
            <a:r>
              <a:rPr lang="en-US" altLang="zh-CN" sz="1600"/>
              <a:t>LLM</a:t>
            </a:r>
            <a:r>
              <a:rPr lang="zh-CN" altLang="en-US" sz="1600"/>
              <a:t>）</a:t>
            </a:r>
            <a:r>
              <a:rPr lang="en-US" altLang="zh-CN" sz="1600"/>
              <a:t> </a:t>
            </a:r>
            <a:r>
              <a:rPr lang="zh-CN" altLang="en-US" sz="1600"/>
              <a:t>的应用，尤其是</a:t>
            </a:r>
            <a:r>
              <a:rPr lang="en-US" altLang="zh-CN" sz="1600"/>
              <a:t> </a:t>
            </a:r>
            <a:r>
              <a:rPr lang="en-US" altLang="zh-CN" sz="1600" b="1"/>
              <a:t>LLMTime</a:t>
            </a:r>
            <a:r>
              <a:rPr lang="en-US" altLang="zh-CN" sz="1600"/>
              <a:t> </a:t>
            </a:r>
            <a:r>
              <a:rPr lang="zh-CN" altLang="en-US" sz="1600"/>
              <a:t>这一具体的应用案例。通过引入</a:t>
            </a:r>
            <a:r>
              <a:rPr lang="en-US" altLang="zh-CN" sz="1600"/>
              <a:t> LLMTime</a:t>
            </a:r>
            <a:r>
              <a:rPr lang="zh-CN" altLang="en-US" sz="1600"/>
              <a:t>，文章表明大语言模型可以利用其强大的语言处理能力，来进行零样本预测。</a:t>
            </a:r>
            <a:endParaRPr lang="zh-CN" altLang="en-US" sz="1600"/>
          </a:p>
          <a:p>
            <a:r>
              <a:rPr lang="zh-CN" altLang="en-US" sz="1600"/>
              <a:t>这部分通过指出</a:t>
            </a:r>
            <a:r>
              <a:rPr lang="en-US" altLang="zh-CN" sz="1600"/>
              <a:t> LLMs </a:t>
            </a:r>
            <a:r>
              <a:rPr lang="zh-CN" altLang="en-US" sz="1600"/>
              <a:t>被预训练于大规模文本数据，证明它们在处理时间序列数据时也能发挥作用，尤其是零样本预测任务。</a:t>
            </a:r>
            <a:endParaRPr lang="zh-CN" altLang="en-US" sz="1600"/>
          </a:p>
          <a:p>
            <a:r>
              <a:rPr lang="en-US" altLang="zh-CN" sz="1600"/>
              <a:t>4. </a:t>
            </a:r>
            <a:r>
              <a:rPr lang="zh-CN" altLang="en-US" sz="1600" b="1"/>
              <a:t>展示</a:t>
            </a:r>
            <a:r>
              <a:rPr lang="en-US" altLang="zh-CN" sz="1600" b="1"/>
              <a:t> LLM </a:t>
            </a:r>
            <a:r>
              <a:rPr lang="zh-CN" altLang="en-US" sz="1600" b="1"/>
              <a:t>本身具备零样本预测能力</a:t>
            </a:r>
            <a:endParaRPr lang="zh-CN" altLang="en-US" sz="1600"/>
          </a:p>
          <a:p>
            <a:r>
              <a:rPr lang="zh-CN" altLang="en-US" sz="1600"/>
              <a:t>文章特别强调，</a:t>
            </a:r>
            <a:r>
              <a:rPr lang="en-US" altLang="zh-CN" sz="1600"/>
              <a:t>LLMTime </a:t>
            </a:r>
            <a:r>
              <a:rPr lang="zh-CN" altLang="en-US" sz="1600"/>
              <a:t>将时间序列视作字符串，并根据特定的</a:t>
            </a:r>
            <a:r>
              <a:rPr lang="en-US" altLang="zh-CN" sz="1600"/>
              <a:t> LLM </a:t>
            </a:r>
            <a:r>
              <a:rPr lang="zh-CN" altLang="en-US" sz="1600"/>
              <a:t>令牌化（</a:t>
            </a:r>
            <a:r>
              <a:rPr lang="en-US" altLang="zh-CN" sz="1600"/>
              <a:t>tokenizer</a:t>
            </a:r>
            <a:r>
              <a:rPr lang="zh-CN" altLang="en-US" sz="1600"/>
              <a:t>）方法进行预处理，这表明</a:t>
            </a:r>
            <a:r>
              <a:rPr lang="en-US" altLang="zh-CN" sz="1600"/>
              <a:t> LLMs </a:t>
            </a:r>
            <a:r>
              <a:rPr lang="zh-CN" altLang="en-US" sz="1600"/>
              <a:t>具备进行零样本预测的</a:t>
            </a:r>
            <a:r>
              <a:rPr lang="en-US" altLang="zh-CN" sz="1600"/>
              <a:t> </a:t>
            </a:r>
            <a:r>
              <a:rPr lang="zh-CN" altLang="en-US" sz="1600"/>
              <a:t>固有能力。</a:t>
            </a:r>
            <a:endParaRPr lang="zh-CN" altLang="en-US" sz="1600"/>
          </a:p>
          <a:p>
            <a:r>
              <a:rPr lang="zh-CN" altLang="en-US" sz="1600"/>
              <a:t>这里的</a:t>
            </a:r>
            <a:r>
              <a:rPr lang="en-US" altLang="zh-CN" sz="1600"/>
              <a:t>“</a:t>
            </a:r>
            <a:r>
              <a:rPr lang="zh-CN" altLang="en-US" sz="1600"/>
              <a:t>固有能力</a:t>
            </a:r>
            <a:r>
              <a:rPr lang="en-US" altLang="zh-CN" sz="1600"/>
              <a:t>”</a:t>
            </a:r>
            <a:r>
              <a:rPr lang="zh-CN" altLang="en-US" sz="1600"/>
              <a:t>指的是大语言模型本身能够不依赖额外的训练数据或微调，而凭借其强大的语言理解能力，直接进行时间序列的预测。</a:t>
            </a:r>
            <a:endParaRPr lang="zh-CN" altLang="en-US" sz="1600"/>
          </a:p>
          <a:p>
            <a:endParaRPr lang="zh-CN" altLang="en-US"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Pre-train + Fine-tune for Time Series Forecasting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1016000" y="1529715"/>
            <a:ext cx="9340850" cy="5507990"/>
          </a:xfrm>
          <a:prstGeom prst="rect">
            <a:avLst/>
          </a:prstGeom>
        </p:spPr>
        <p:txBody>
          <a:bodyPr wrap="square">
            <a:spAutoFit/>
          </a:bodyPr>
          <a:p>
            <a:r>
              <a:rPr lang="zh-CN" altLang="en-US" sz="1600"/>
              <a:t>总分总结构分析：</a:t>
            </a:r>
            <a:endParaRPr lang="zh-CN" altLang="en-US" sz="1600"/>
          </a:p>
          <a:p>
            <a:r>
              <a:rPr lang="zh-CN" altLang="en-US" sz="1600"/>
              <a:t>总（</a:t>
            </a:r>
            <a:r>
              <a:rPr lang="zh-CN" altLang="en-US" sz="1600" b="1"/>
              <a:t>引入主题</a:t>
            </a:r>
            <a:r>
              <a:rPr lang="zh-CN" altLang="en-US" sz="1600"/>
              <a:t>）：</a:t>
            </a:r>
            <a:r>
              <a:rPr lang="en-US" altLang="zh-CN" sz="1600"/>
              <a:t>“</a:t>
            </a:r>
            <a:r>
              <a:rPr lang="zh-CN" altLang="en-US" sz="1600"/>
              <a:t>预训练</a:t>
            </a:r>
            <a:r>
              <a:rPr lang="en-US" altLang="zh-CN" sz="1600"/>
              <a:t>+</a:t>
            </a:r>
            <a:r>
              <a:rPr lang="zh-CN" altLang="en-US" sz="1600"/>
              <a:t>微调</a:t>
            </a:r>
            <a:r>
              <a:rPr lang="en-US" altLang="zh-CN" sz="1600"/>
              <a:t>” </a:t>
            </a:r>
            <a:r>
              <a:rPr lang="zh-CN" altLang="en-US" sz="1600"/>
              <a:t>是传统的做法，在时间序列预测中有广泛的应用，接下来提到了该方法的局限性。</a:t>
            </a:r>
            <a:endParaRPr lang="zh-CN" altLang="en-US" sz="1600"/>
          </a:p>
          <a:p>
            <a:r>
              <a:rPr lang="zh-CN" altLang="en-US" sz="1600"/>
              <a:t>分（</a:t>
            </a:r>
            <a:r>
              <a:rPr lang="zh-CN" altLang="en-US" sz="1600" b="1"/>
              <a:t>列举新方法及进展</a:t>
            </a:r>
            <a:r>
              <a:rPr lang="zh-CN" altLang="en-US" sz="1600"/>
              <a:t>）：在这一部分，列出了新方法和最近的进展，如</a:t>
            </a:r>
            <a:r>
              <a:rPr lang="en-US" altLang="zh-CN" sz="1600"/>
              <a:t> </a:t>
            </a:r>
            <a:r>
              <a:rPr lang="zh-CN" altLang="en-US" sz="1600"/>
              <a:t>去噪自编码器、对比学习、重编程</a:t>
            </a:r>
            <a:r>
              <a:rPr lang="en-US" altLang="zh-CN" sz="1600"/>
              <a:t> </a:t>
            </a:r>
            <a:r>
              <a:rPr lang="zh-CN" altLang="en-US" sz="1600"/>
              <a:t>等，它们是当前的研究方向，虽然有效但尚未充分探索其泛化能力。</a:t>
            </a:r>
            <a:endParaRPr lang="zh-CN" altLang="en-US" sz="1600"/>
          </a:p>
          <a:p>
            <a:r>
              <a:rPr lang="zh-CN" altLang="en-US" sz="1600"/>
              <a:t>总（</a:t>
            </a:r>
            <a:r>
              <a:rPr lang="zh-CN" altLang="en-US" sz="1600" b="1"/>
              <a:t>总结未来方向</a:t>
            </a:r>
            <a:r>
              <a:rPr lang="zh-CN" altLang="en-US" sz="1600"/>
              <a:t>）：最后，文章展望了</a:t>
            </a:r>
            <a:r>
              <a:rPr lang="en-US" altLang="zh-CN" sz="1600"/>
              <a:t> </a:t>
            </a:r>
            <a:r>
              <a:rPr lang="zh-CN" altLang="en-US" sz="1600"/>
              <a:t>跨数据集迁移</a:t>
            </a:r>
            <a:r>
              <a:rPr lang="en-US" altLang="zh-CN" sz="1600"/>
              <a:t> </a:t>
            </a:r>
            <a:r>
              <a:rPr lang="zh-CN" altLang="en-US" sz="1600"/>
              <a:t>和</a:t>
            </a:r>
            <a:r>
              <a:rPr lang="en-US" altLang="zh-CN" sz="1600"/>
              <a:t> LLMs</a:t>
            </a:r>
            <a:r>
              <a:rPr lang="zh-CN" altLang="en-US" sz="1600"/>
              <a:t>微调</a:t>
            </a:r>
            <a:r>
              <a:rPr lang="en-US" altLang="zh-CN" sz="1600"/>
              <a:t> </a:t>
            </a:r>
            <a:r>
              <a:rPr lang="zh-CN" altLang="en-US" sz="1600"/>
              <a:t>的潜力，提出未来方法可能会进一步解决现有问题并带来新的突破。</a:t>
            </a:r>
            <a:endParaRPr lang="zh-CN" altLang="en-US" sz="1600"/>
          </a:p>
          <a:p>
            <a:endParaRPr lang="zh-CN" altLang="en-US" sz="1600"/>
          </a:p>
          <a:p>
            <a:r>
              <a:rPr lang="zh-CN" altLang="en-US" sz="1600"/>
              <a:t>这段话的结构可以理解为</a:t>
            </a:r>
            <a:r>
              <a:rPr lang="en-US" altLang="zh-CN" sz="1600"/>
              <a:t> </a:t>
            </a:r>
            <a:r>
              <a:rPr lang="zh-CN" altLang="en-US" sz="1600"/>
              <a:t>从传统方法到新方法，再到未来的发展方向，具体分为三个部分：</a:t>
            </a:r>
            <a:endParaRPr lang="en-US" altLang="zh-CN" sz="1600"/>
          </a:p>
          <a:p>
            <a:r>
              <a:rPr lang="en-US" altLang="zh-CN" sz="1600"/>
              <a:t>1. </a:t>
            </a:r>
            <a:r>
              <a:rPr lang="zh-CN" altLang="en-US" sz="1600"/>
              <a:t>传统方法：</a:t>
            </a:r>
            <a:endParaRPr lang="zh-CN" altLang="en-US" sz="1600"/>
          </a:p>
          <a:p>
            <a:r>
              <a:rPr lang="zh-CN" altLang="en-US" sz="1600"/>
              <a:t>预训练</a:t>
            </a:r>
            <a:r>
              <a:rPr lang="en-US" altLang="zh-CN" sz="1600"/>
              <a:t>+</a:t>
            </a:r>
            <a:r>
              <a:rPr lang="zh-CN" altLang="en-US" sz="1600"/>
              <a:t>微调</a:t>
            </a:r>
            <a:r>
              <a:rPr lang="en-US" altLang="zh-CN" sz="1600"/>
              <a:t> </a:t>
            </a:r>
            <a:r>
              <a:rPr lang="zh-CN" altLang="en-US" sz="1600"/>
              <a:t>是传统的应用方法，在时间序列预测中已广泛使用。它通过先在大规模数据集上进行预训练，然后在特定任务或数据集上进行微调，取得了不错的效果。然而，这种方法的局限性在于，它大多应用于同一个数据集上，未充分探索其</a:t>
            </a:r>
            <a:r>
              <a:rPr lang="en-US" altLang="zh-CN" sz="1600"/>
              <a:t> </a:t>
            </a:r>
            <a:r>
              <a:rPr lang="zh-CN" altLang="en-US" sz="1600"/>
              <a:t>跨数据集迁移</a:t>
            </a:r>
            <a:r>
              <a:rPr lang="en-US" altLang="zh-CN" sz="1600"/>
              <a:t> </a:t>
            </a:r>
            <a:r>
              <a:rPr lang="zh-CN" altLang="en-US" sz="1600"/>
              <a:t>能力。</a:t>
            </a:r>
            <a:endParaRPr lang="zh-CN" altLang="en-US" sz="1600"/>
          </a:p>
          <a:p>
            <a:r>
              <a:rPr lang="en-US" altLang="zh-CN" sz="1600"/>
              <a:t>2. </a:t>
            </a:r>
            <a:r>
              <a:rPr lang="zh-CN" altLang="en-US" sz="1600"/>
              <a:t>新方法：</a:t>
            </a:r>
            <a:endParaRPr lang="zh-CN" altLang="en-US" sz="1600"/>
          </a:p>
          <a:p>
            <a:r>
              <a:rPr lang="zh-CN" altLang="en-US" sz="1600"/>
              <a:t>近来，去噪自编码器、对比学习</a:t>
            </a:r>
            <a:r>
              <a:rPr lang="en-US" altLang="zh-CN" sz="1600"/>
              <a:t> </a:t>
            </a:r>
            <a:r>
              <a:rPr lang="zh-CN" altLang="en-US" sz="1600"/>
              <a:t>和</a:t>
            </a:r>
            <a:r>
              <a:rPr lang="en-US" altLang="zh-CN" sz="1600"/>
              <a:t> </a:t>
            </a:r>
            <a:r>
              <a:rPr lang="zh-CN" altLang="en-US" sz="1600"/>
              <a:t>重编程</a:t>
            </a:r>
            <a:r>
              <a:rPr lang="en-US" altLang="zh-CN" sz="1600"/>
              <a:t> </a:t>
            </a:r>
            <a:r>
              <a:rPr lang="zh-CN" altLang="en-US" sz="1600"/>
              <a:t>等方法被提出并应用到时间序列预测任务中。它们作为</a:t>
            </a:r>
            <a:r>
              <a:rPr lang="en-US" altLang="zh-CN" sz="1600"/>
              <a:t> </a:t>
            </a:r>
            <a:r>
              <a:rPr lang="zh-CN" altLang="en-US" sz="1600"/>
              <a:t>前置任务（</a:t>
            </a:r>
            <a:r>
              <a:rPr lang="en-US" altLang="zh-CN" sz="1600"/>
              <a:t>pretext tasks</a:t>
            </a:r>
            <a:r>
              <a:rPr lang="zh-CN" altLang="en-US" sz="1600"/>
              <a:t>）被证明有效，但大部分研究还是集中在相同数据集上的微调，尚未广泛探索其在不同数据集之间的泛化能力。</a:t>
            </a:r>
            <a:endParaRPr lang="zh-CN" altLang="en-US" sz="1600"/>
          </a:p>
          <a:p>
            <a:r>
              <a:rPr lang="en-US" altLang="zh-CN" sz="1600"/>
              <a:t>3. </a:t>
            </a:r>
            <a:r>
              <a:rPr lang="zh-CN" altLang="en-US" sz="1600"/>
              <a:t>未来方向：</a:t>
            </a:r>
            <a:endParaRPr lang="zh-CN" altLang="en-US" sz="1600"/>
          </a:p>
          <a:p>
            <a:r>
              <a:rPr lang="zh-CN" altLang="en-US" sz="1600"/>
              <a:t>跨数据集迁移</a:t>
            </a:r>
            <a:r>
              <a:rPr lang="en-US" altLang="zh-CN" sz="1600"/>
              <a:t> </a:t>
            </a:r>
            <a:r>
              <a:rPr lang="zh-CN" altLang="en-US" sz="1600"/>
              <a:t>的研究逐渐成为新方向。越来越多的研究者（如</a:t>
            </a:r>
            <a:r>
              <a:rPr lang="en-US" altLang="zh-CN" sz="1600"/>
              <a:t> Dong </a:t>
            </a:r>
            <a:r>
              <a:rPr lang="zh-CN" altLang="en-US" sz="1600"/>
              <a:t>等人、</a:t>
            </a:r>
            <a:r>
              <a:rPr lang="en-US" altLang="zh-CN" sz="1600"/>
              <a:t>Zhou </a:t>
            </a:r>
            <a:r>
              <a:rPr lang="zh-CN" altLang="en-US" sz="1600"/>
              <a:t>等人、</a:t>
            </a:r>
            <a:r>
              <a:rPr lang="en-US" altLang="zh-CN" sz="1600"/>
              <a:t>Liu </a:t>
            </a:r>
            <a:r>
              <a:rPr lang="zh-CN" altLang="en-US" sz="1600"/>
              <a:t>等人）开始探索如何使模型在不同数据集间迁移并取得良好效果。特别是</a:t>
            </a:r>
            <a:r>
              <a:rPr lang="en-US" altLang="zh-CN" sz="1600"/>
              <a:t> </a:t>
            </a:r>
            <a:r>
              <a:rPr lang="zh-CN" altLang="en-US" sz="1600"/>
              <a:t>重编程</a:t>
            </a:r>
            <a:r>
              <a:rPr lang="en-US" altLang="zh-CN" sz="1600"/>
              <a:t> </a:t>
            </a:r>
            <a:r>
              <a:rPr lang="zh-CN" altLang="en-US" sz="1600"/>
              <a:t>方法和对</a:t>
            </a:r>
            <a:r>
              <a:rPr lang="en-US" altLang="zh-CN" sz="1600"/>
              <a:t> </a:t>
            </a:r>
            <a:r>
              <a:rPr lang="zh-CN" altLang="en-US" sz="1600"/>
              <a:t>大型语言模型（</a:t>
            </a:r>
            <a:r>
              <a:rPr lang="en-US" altLang="zh-CN" sz="1600"/>
              <a:t>LLMs</a:t>
            </a:r>
            <a:r>
              <a:rPr lang="zh-CN" altLang="en-US" sz="1600"/>
              <a:t>）</a:t>
            </a:r>
            <a:r>
              <a:rPr lang="en-US" altLang="zh-CN" sz="1600"/>
              <a:t> </a:t>
            </a:r>
            <a:r>
              <a:rPr lang="zh-CN" altLang="en-US" sz="1600"/>
              <a:t>的微调，展示了未来方法可能的潜力。</a:t>
            </a:r>
            <a:endParaRPr lang="zh-CN" altLang="en-US" sz="1600"/>
          </a:p>
          <a:p>
            <a:endParaRPr lang="zh-CN" altLang="en-US"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48155" y="1301750"/>
            <a:ext cx="8037195" cy="51149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35275" y="405765"/>
            <a:ext cx="6654800" cy="5886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46125" y="2597150"/>
            <a:ext cx="10699750" cy="1663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descr="FF2C1DB406E256920624D04889C73ADA"/>
          <p:cNvPicPr>
            <a:picLocks noChangeAspect="1"/>
          </p:cNvPicPr>
          <p:nvPr/>
        </p:nvPicPr>
        <p:blipFill>
          <a:blip r:embed="rId1"/>
          <a:stretch>
            <a:fillRect/>
          </a:stretch>
        </p:blipFill>
        <p:spPr>
          <a:xfrm>
            <a:off x="0" y="1347470"/>
            <a:ext cx="5430520" cy="4181475"/>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custDataLst>
              <p:tags r:id="rId2"/>
            </p:custDataLst>
          </p:nvPr>
        </p:nvSpPr>
        <p:spPr>
          <a:xfrm>
            <a:off x="7294012" y="442646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custDataLst>
              <p:tags r:id="rId3"/>
            </p:custDataLst>
          </p:nvPr>
        </p:nvSpPr>
        <p:spPr>
          <a:xfrm>
            <a:off x="7756816" y="4385476"/>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论文</a:t>
            </a:r>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阅读</a:t>
            </a:r>
            <a:endPar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custDataLst>
              <p:tags r:id="rId4"/>
            </p:custDataLst>
          </p:nvPr>
        </p:nvSpPr>
        <p:spPr>
          <a:xfrm>
            <a:off x="7294012" y="491716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custDataLst>
              <p:tags r:id="rId5"/>
            </p:custDataLst>
          </p:nvPr>
        </p:nvSpPr>
        <p:spPr>
          <a:xfrm>
            <a:off x="7756816" y="4876179"/>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未来</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计划</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7166392" y="3219093"/>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endParaRPr lang="en-US" altLang="zh-CN" sz="3600" dirty="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2</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249295" y="1248410"/>
            <a:ext cx="6547485" cy="47764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533775" y="1173480"/>
            <a:ext cx="7350125" cy="54317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3</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966845" y="453390"/>
            <a:ext cx="7613650" cy="56324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856990" y="547370"/>
            <a:ext cx="6934200" cy="5924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1999615" y="453390"/>
            <a:ext cx="9871075" cy="337185"/>
          </a:xfrm>
          <a:prstGeom prst="rect">
            <a:avLst/>
          </a:prstGeom>
        </p:spPr>
        <p:txBody>
          <a:bodyPr wrap="square">
            <a:spAutoFit/>
          </a:bodyPr>
          <a:p>
            <a:r>
              <a:rPr lang="zh-CN" altLang="en-US" sz="1600"/>
              <a:t>这段文字描述了一个时间序列预测的模型，</a:t>
            </a:r>
            <a:r>
              <a:rPr lang="zh-CN" altLang="en-US" sz="1600" b="1"/>
              <a:t>目标是通过给定的历史数据预测未来的时间序列分布</a:t>
            </a:r>
            <a:r>
              <a:rPr lang="zh-CN" altLang="en-US" sz="1600"/>
              <a:t>。</a:t>
            </a:r>
            <a:endParaRPr lang="zh-CN" altLang="en-US" sz="1600"/>
          </a:p>
        </p:txBody>
      </p:sp>
      <p:pic>
        <p:nvPicPr>
          <p:cNvPr id="3" name="图片 2"/>
          <p:cNvPicPr>
            <a:picLocks noChangeAspect="1"/>
          </p:cNvPicPr>
          <p:nvPr/>
        </p:nvPicPr>
        <p:blipFill>
          <a:blip r:embed="rId1"/>
          <a:stretch>
            <a:fillRect/>
          </a:stretch>
        </p:blipFill>
        <p:spPr>
          <a:xfrm>
            <a:off x="2486025" y="993775"/>
            <a:ext cx="7219950" cy="4870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284095" y="939800"/>
            <a:ext cx="7327900" cy="4025900"/>
          </a:xfrm>
          <a:prstGeom prst="rect">
            <a:avLst/>
          </a:prstGeom>
        </p:spPr>
      </p:pic>
      <p:sp>
        <p:nvSpPr>
          <p:cNvPr id="5" name="文本框 4"/>
          <p:cNvSpPr txBox="1"/>
          <p:nvPr/>
        </p:nvSpPr>
        <p:spPr>
          <a:xfrm>
            <a:off x="483235" y="4965700"/>
            <a:ext cx="10756265" cy="1880235"/>
          </a:xfrm>
          <a:prstGeom prst="rect">
            <a:avLst/>
          </a:prstGeom>
        </p:spPr>
        <p:txBody>
          <a:bodyPr wrap="square">
            <a:spAutoFit/>
          </a:bodyPr>
          <a:p>
            <a:pPr>
              <a:spcAft>
                <a:spcPct val="60000"/>
              </a:spcAft>
            </a:pPr>
            <a:r>
              <a:rPr lang="zh-CN" altLang="en-US" sz="2200" b="1"/>
              <a:t>总结：</a:t>
            </a:r>
            <a:endParaRPr lang="zh-CN" altLang="en-US" sz="2200" b="1"/>
          </a:p>
          <a:p>
            <a:r>
              <a:rPr lang="zh-CN" altLang="en-US" sz="1600"/>
              <a:t>这段文字描述了一个时间序列预测问题的模型架构和训练目标。给定一个时间序列和相关的协变量数据，模型的目标是通过学习一个映射函数 </a:t>
            </a:r>
            <a:r>
              <a:rPr lang="en-US" altLang="zh-CN" sz="1600"/>
              <a:t>f</a:t>
            </a:r>
            <a:r>
              <a:rPr lang="en-US" altLang="zh-CN" sz="1600" baseline="-25000"/>
              <a:t>θ</a:t>
            </a:r>
            <a:r>
              <a:rPr lang="zh-CN" altLang="en-US" sz="1600"/>
              <a:t>，从历史的目标和协变量序列中预测未来时间段的目标序列分布。通过最大化对数似然来训练模型，优化预测的准确性。</a:t>
            </a:r>
            <a:endParaRPr lang="zh-CN" altLang="en-US" sz="1600"/>
          </a:p>
          <a:p>
            <a:r>
              <a:rPr lang="zh-CN" altLang="en-US" sz="1600"/>
              <a:t>简而言之，该问题的核心是通过历史数据预测未来目标时间序列的分布，并通过最大化对数似然函数来优化模型的预测能力。</a:t>
            </a:r>
            <a:endParaRPr lang="zh-CN" alt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870075" y="774700"/>
            <a:ext cx="8451850" cy="5308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25675" y="453390"/>
            <a:ext cx="7740650" cy="56578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56790" y="1617345"/>
            <a:ext cx="7353300" cy="11684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268980" y="77470"/>
            <a:ext cx="5842000" cy="6515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345" y="2074545"/>
            <a:ext cx="11904345" cy="1151255"/>
          </a:xfrm>
        </p:spPr>
        <p:txBody>
          <a:bodyPr>
            <a:scene3d>
              <a:camera prst="orthographicFront"/>
              <a:lightRig rig="threePt" dir="t"/>
            </a:scene3d>
          </a:bodyPr>
          <a:lstStyle/>
          <a:p>
            <a:pPr algn="ctr"/>
            <a:r>
              <a:rPr lang="en-US" altLang="zh-CN" sz="2800" b="1">
                <a:solidFill>
                  <a:schemeClr val="tx1"/>
                </a:solidFill>
                <a:effectLst>
                  <a:outerShdw blurRad="38100" dist="19050" dir="2700000" algn="tl" rotWithShape="0">
                    <a:schemeClr val="dk1">
                      <a:alpha val="40000"/>
                    </a:schemeClr>
                  </a:outerShdw>
                </a:effectLst>
              </a:rPr>
              <a:t>UNITS: A Unified Multi-Task Time Series Model</a:t>
            </a:r>
            <a:endParaRPr lang="en-US" altLang="zh-CN" sz="2800" b="1">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594360" y="4471035"/>
            <a:ext cx="6285230" cy="1014730"/>
          </a:xfrm>
          <a:prstGeom prst="rect">
            <a:avLst/>
          </a:prstGeom>
        </p:spPr>
        <p:txBody>
          <a:bodyPr wrap="square">
            <a:spAutoFit/>
          </a:bodyPr>
          <a:p>
            <a:r>
              <a:rPr lang="en-US" altLang="zh-CN" sz="2000" b="0">
                <a:solidFill>
                  <a:srgbClr val="000000"/>
                </a:solidFill>
                <a:latin typeface="Times New Roman" panose="02020603050405020304" charset="0"/>
                <a:ea typeface="NimbusRomNo9L-Regu"/>
                <a:cs typeface="Times New Roman" panose="02020603050405020304" charset="0"/>
              </a:rPr>
              <a:t>Neurips 2024</a:t>
            </a:r>
            <a:endParaRPr lang="en-US" altLang="zh-CN" sz="2000" b="0">
              <a:solidFill>
                <a:srgbClr val="000000"/>
              </a:solidFill>
              <a:latin typeface="Times New Roman" panose="02020603050405020304" charset="0"/>
              <a:ea typeface="NimbusRomNo9L-Regu"/>
              <a:cs typeface="Times New Roman" panose="02020603050405020304" charset="0"/>
            </a:endParaRPr>
          </a:p>
          <a:p>
            <a:r>
              <a:rPr lang="en-US" altLang="zh-CN" sz="2000" b="0">
                <a:solidFill>
                  <a:srgbClr val="000000"/>
                </a:solidFill>
                <a:latin typeface="Times New Roman" panose="02020603050405020304" charset="0"/>
                <a:ea typeface="NimbusRomNo9L-Regu"/>
                <a:cs typeface="Times New Roman" panose="02020603050405020304" charset="0"/>
              </a:rPr>
              <a:t>Harvard University</a:t>
            </a:r>
            <a:endParaRPr lang="en-US" altLang="zh-CN" sz="2000" b="0">
              <a:solidFill>
                <a:srgbClr val="000000"/>
              </a:solidFill>
              <a:latin typeface="Times New Roman" panose="02020603050405020304" charset="0"/>
              <a:ea typeface="NimbusRomNo9L-Regu"/>
              <a:cs typeface="Times New Roman" panose="02020603050405020304" charset="0"/>
            </a:endParaRPr>
          </a:p>
          <a:p>
            <a:r>
              <a:rPr lang="en-US" altLang="zh-CN" sz="2000" b="0">
                <a:solidFill>
                  <a:srgbClr val="000000"/>
                </a:solidFill>
                <a:latin typeface="Times New Roman" panose="02020603050405020304" charset="0"/>
                <a:ea typeface="NimbusRomNo9L-Regu"/>
                <a:cs typeface="Times New Roman" panose="02020603050405020304" charset="0"/>
              </a:rPr>
              <a:t>MIT Lincoln Laboratory</a:t>
            </a:r>
            <a:endParaRPr lang="en-US" altLang="zh-CN" sz="2000" b="0">
              <a:solidFill>
                <a:srgbClr val="000000"/>
              </a:solidFill>
              <a:latin typeface="Times New Roman" panose="02020603050405020304" charset="0"/>
              <a:ea typeface="NimbusRomNo9L-Regu"/>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111500" y="1263650"/>
            <a:ext cx="5969000" cy="43307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2</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311650" y="113030"/>
            <a:ext cx="7880350" cy="6350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2</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46300" y="844550"/>
            <a:ext cx="7899400" cy="51689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3</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53745" y="1256030"/>
            <a:ext cx="5289550" cy="1352550"/>
          </a:xfrm>
          <a:prstGeom prst="rect">
            <a:avLst/>
          </a:prstGeom>
        </p:spPr>
      </p:pic>
      <p:pic>
        <p:nvPicPr>
          <p:cNvPr id="4" name="图片 3"/>
          <p:cNvPicPr>
            <a:picLocks noChangeAspect="1"/>
          </p:cNvPicPr>
          <p:nvPr/>
        </p:nvPicPr>
        <p:blipFill>
          <a:blip r:embed="rId2"/>
          <a:stretch>
            <a:fillRect/>
          </a:stretch>
        </p:blipFill>
        <p:spPr>
          <a:xfrm>
            <a:off x="5073650" y="241935"/>
            <a:ext cx="6070600" cy="6292850"/>
          </a:xfrm>
          <a:prstGeom prst="rect">
            <a:avLst/>
          </a:prstGeom>
        </p:spPr>
      </p:pic>
      <p:pic>
        <p:nvPicPr>
          <p:cNvPr id="5" name="图片 4"/>
          <p:cNvPicPr>
            <a:picLocks noChangeAspect="1"/>
          </p:cNvPicPr>
          <p:nvPr/>
        </p:nvPicPr>
        <p:blipFill>
          <a:blip r:embed="rId3"/>
          <a:stretch>
            <a:fillRect/>
          </a:stretch>
        </p:blipFill>
        <p:spPr>
          <a:xfrm>
            <a:off x="531495" y="4093210"/>
            <a:ext cx="4525010" cy="17589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14115" y="171450"/>
            <a:ext cx="6750050" cy="65151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532505" y="280670"/>
            <a:ext cx="6616700" cy="584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930525" y="1550035"/>
            <a:ext cx="6692900" cy="1771650"/>
          </a:xfrm>
          <a:prstGeom prst="rect">
            <a:avLst/>
          </a:prstGeom>
        </p:spPr>
      </p:pic>
      <p:pic>
        <p:nvPicPr>
          <p:cNvPr id="4" name="图片 3"/>
          <p:cNvPicPr>
            <a:picLocks noChangeAspect="1"/>
          </p:cNvPicPr>
          <p:nvPr/>
        </p:nvPicPr>
        <p:blipFill>
          <a:blip r:embed="rId2"/>
          <a:stretch>
            <a:fillRect/>
          </a:stretch>
        </p:blipFill>
        <p:spPr>
          <a:xfrm>
            <a:off x="2720975" y="4016375"/>
            <a:ext cx="6750050" cy="20193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726815" y="158750"/>
            <a:ext cx="7315200" cy="59626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00300" y="1282700"/>
            <a:ext cx="7391400" cy="4292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022475" y="1098550"/>
            <a:ext cx="8147050" cy="47815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673350"/>
            <a:ext cx="2563495" cy="1558925"/>
          </a:xfrm>
        </p:spPr>
        <p:txBody>
          <a:bodyPr anchor="b" anchorCtr="0"/>
          <a:lstStyle/>
          <a:p>
            <a:pPr algn="ctr"/>
            <a:r>
              <a:rPr lang="zh-CN" altLang="en-US" sz="3600"/>
              <a:t>背景和</a:t>
            </a:r>
            <a:r>
              <a:rPr lang="zh-CN" altLang="en-US" sz="3600"/>
              <a:t>动机</a:t>
            </a:r>
            <a:endParaRPr lang="zh-CN" altLang="en-US" sz="3600"/>
          </a:p>
        </p:txBody>
      </p:sp>
      <p:sp>
        <p:nvSpPr>
          <p:cNvPr id="3" name="矩形 2"/>
          <p:cNvSpPr/>
          <p:nvPr>
            <p:custDataLst>
              <p:tags r:id="rId2"/>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520000" anchor="ctr"/>
          <a:lstStyle/>
          <a:p>
            <a:pPr indent="0" algn="just" fontAlgn="auto">
              <a:lnSpc>
                <a:spcPct val="150000"/>
              </a:lnSpc>
            </a:pPr>
            <a:endParaRPr lang="zh-CN" altLang="en-US" kern="0" spc="0" dirty="0">
              <a:ln>
                <a:noFill/>
                <a:prstDash val="sysDot"/>
              </a:ln>
              <a:solidFill>
                <a:schemeClr val="tx1">
                  <a:lumMod val="85000"/>
                  <a:lumOff val="15000"/>
                </a:schemeClr>
              </a:solidFill>
              <a:latin typeface="+mn-ea"/>
              <a:ea typeface="+mn-ea"/>
              <a:sym typeface="+mn-ea"/>
            </a:endParaRPr>
          </a:p>
        </p:txBody>
      </p:sp>
      <p:sp>
        <p:nvSpPr>
          <p:cNvPr id="4" name="文本框 3"/>
          <p:cNvSpPr txBox="1"/>
          <p:nvPr>
            <p:custDataLst>
              <p:tags r:id="rId4"/>
            </p:custDataLst>
          </p:nvPr>
        </p:nvSpPr>
        <p:spPr>
          <a:xfrm>
            <a:off x="3715385" y="1221740"/>
            <a:ext cx="6691630" cy="4405630"/>
          </a:xfrm>
          <a:prstGeom prst="rect">
            <a:avLst/>
          </a:prstGeom>
          <a:noFill/>
        </p:spPr>
        <p:txBody>
          <a:bodyPr wrap="square" rtlCol="0" anchor="ctr" anchorCtr="0">
            <a:normAutofit/>
          </a:bodyPr>
          <a:lstStyle/>
          <a:p>
            <a:pPr indent="0" fontAlgn="auto">
              <a:lnSpc>
                <a:spcPct val="150000"/>
              </a:lnSpc>
            </a:pPr>
            <a:r>
              <a:rPr lang="zh-CN" altLang="en-US" sz="2400"/>
              <a:t>多变量时间序列（</a:t>
            </a:r>
            <a:r>
              <a:rPr lang="en-US" altLang="zh-CN" sz="2400"/>
              <a:t>MTSF</a:t>
            </a:r>
            <a:r>
              <a:rPr lang="zh-CN" altLang="en-US" sz="2400"/>
              <a:t>）</a:t>
            </a:r>
            <a:r>
              <a:rPr lang="en-US" altLang="zh-CN" sz="2400"/>
              <a:t> </a:t>
            </a:r>
            <a:r>
              <a:rPr lang="zh-CN" altLang="en-US" sz="2400">
                <a:sym typeface="+mn-ea"/>
              </a:rPr>
              <a:t>大型语言模型（LLM）      </a:t>
            </a:r>
            <a:endParaRPr lang="zh-CN" altLang="en-US" sz="2400"/>
          </a:p>
          <a:p>
            <a:pPr indent="0" fontAlgn="auto">
              <a:lnSpc>
                <a:spcPct val="150000"/>
              </a:lnSpc>
            </a:pPr>
            <a:endParaRPr lang="zh-CN" altLang="en-US" sz="2400"/>
          </a:p>
          <a:p>
            <a:pPr indent="0" fontAlgn="auto">
              <a:lnSpc>
                <a:spcPct val="150000"/>
              </a:lnSpc>
            </a:pPr>
            <a:endParaRPr lang="en-US" altLang="zh-CN" sz="2400"/>
          </a:p>
          <a:p>
            <a:pPr indent="0" algn="ctr" fontAlgn="auto">
              <a:lnSpc>
                <a:spcPct val="150000"/>
              </a:lnSpc>
            </a:pPr>
            <a:r>
              <a:rPr lang="en-US" altLang="zh-CN" sz="2400" dirty="0">
                <a:sym typeface="+mn-ea"/>
              </a:rPr>
              <a:t> 1.</a:t>
            </a:r>
            <a:r>
              <a:rPr lang="zh-CN" altLang="en-US" sz="2400"/>
              <a:t>传统的时序预测方法存在</a:t>
            </a:r>
            <a:r>
              <a:rPr lang="zh-CN" altLang="en-US" sz="2400"/>
              <a:t>限制；</a:t>
            </a:r>
            <a:endParaRPr lang="zh-CN" altLang="en-US" sz="2400"/>
          </a:p>
          <a:p>
            <a:pPr indent="0" algn="ctr" fontAlgn="auto">
              <a:lnSpc>
                <a:spcPct val="150000"/>
              </a:lnSpc>
            </a:pPr>
            <a:r>
              <a:rPr lang="en-US" altLang="zh-CN" sz="2400"/>
              <a:t>2.</a:t>
            </a:r>
            <a:r>
              <a:rPr lang="zh-CN" altLang="en-US" sz="2400"/>
              <a:t>通用时序预测模型</a:t>
            </a:r>
            <a:r>
              <a:rPr lang="zh-CN" altLang="en-US" sz="2400"/>
              <a:t>方向有</a:t>
            </a:r>
            <a:r>
              <a:rPr lang="zh-CN" altLang="en-US" sz="2400"/>
              <a:t>优势；</a:t>
            </a:r>
            <a:endParaRPr lang="zh-CN" altLang="en-US" sz="2400"/>
          </a:p>
        </p:txBody>
      </p:sp>
    </p:spTree>
    <p:custDataLst>
      <p:tags r:id="rId5"/>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387600" y="1984375"/>
            <a:ext cx="7416800" cy="2889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2</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06650" y="1104900"/>
            <a:ext cx="7378700" cy="4648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2</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41550" y="815975"/>
            <a:ext cx="7708900" cy="52260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ANY-VARIATE ATTENTION</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439420" y="1561147"/>
            <a:ext cx="5080000" cy="583565"/>
          </a:xfrm>
          <a:prstGeom prst="rect">
            <a:avLst/>
          </a:prstGeom>
        </p:spPr>
        <p:txBody>
          <a:bodyPr>
            <a:spAutoFit/>
          </a:bodyPr>
          <a:p>
            <a:r>
              <a:rPr lang="en-US" altLang="zh-CN" sz="1600"/>
              <a:t>"Indices" </a:t>
            </a:r>
            <a:r>
              <a:rPr lang="zh-CN" altLang="en-US" sz="1600"/>
              <a:t>是 </a:t>
            </a:r>
            <a:r>
              <a:rPr lang="en-US" altLang="zh-CN" sz="1600"/>
              <a:t>index </a:t>
            </a:r>
            <a:r>
              <a:rPr lang="zh-CN" altLang="en-US" sz="1600"/>
              <a:t>的复数形式，通常表示多个索引、指标或指示符</a:t>
            </a:r>
            <a:endParaRPr lang="zh-CN" altLang="en-US"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UnifiedTraining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439420" y="1561147"/>
            <a:ext cx="5080000" cy="2553335"/>
          </a:xfrm>
          <a:prstGeom prst="rect">
            <a:avLst/>
          </a:prstGeom>
        </p:spPr>
        <p:txBody>
          <a:bodyPr>
            <a:spAutoFit/>
          </a:bodyPr>
          <a:p>
            <a:r>
              <a:rPr lang="en-US" altLang="zh-CN" sz="1600"/>
              <a:t>"Predominantly" </a:t>
            </a:r>
            <a:r>
              <a:rPr lang="zh-CN" altLang="en-US" sz="1600"/>
              <a:t>的翻译是</a:t>
            </a:r>
            <a:r>
              <a:rPr lang="en-US" altLang="zh-CN" sz="1600"/>
              <a:t> "</a:t>
            </a:r>
            <a:r>
              <a:rPr lang="zh-CN" altLang="en-US" sz="1600"/>
              <a:t>主要地</a:t>
            </a:r>
            <a:r>
              <a:rPr lang="en-US" altLang="zh-CN" sz="1600"/>
              <a:t>" </a:t>
            </a:r>
            <a:r>
              <a:rPr lang="zh-CN" altLang="en-US" sz="1600"/>
              <a:t>或</a:t>
            </a:r>
            <a:r>
              <a:rPr lang="en-US" altLang="zh-CN" sz="1600"/>
              <a:t> "</a:t>
            </a:r>
            <a:r>
              <a:rPr lang="zh-CN" altLang="en-US" sz="1600"/>
              <a:t>占主导地位地</a:t>
            </a:r>
            <a:r>
              <a:rPr lang="en-US" altLang="zh-CN" sz="1600"/>
              <a:t>"</a:t>
            </a:r>
            <a:r>
              <a:rPr lang="zh-CN" altLang="en-US" sz="1600"/>
              <a:t>，用来描述某事物在某一情境中占据主导或主要位置。</a:t>
            </a:r>
            <a:endParaRPr lang="zh-CN" altLang="en-US" sz="1600"/>
          </a:p>
          <a:p>
            <a:endParaRPr lang="zh-CN" altLang="en-US" sz="1600"/>
          </a:p>
          <a:p>
            <a:r>
              <a:rPr lang="en-US" altLang="zh-CN" sz="1600"/>
              <a:t>Consolidate </a:t>
            </a:r>
            <a:r>
              <a:rPr lang="zh-CN" altLang="en-US" sz="1600"/>
              <a:t>的翻译是</a:t>
            </a:r>
            <a:r>
              <a:rPr lang="en-US" altLang="zh-CN" sz="1600"/>
              <a:t> "</a:t>
            </a:r>
            <a:r>
              <a:rPr lang="zh-CN" altLang="en-US" sz="1600"/>
              <a:t>合并</a:t>
            </a:r>
            <a:r>
              <a:rPr lang="en-US" altLang="zh-CN" sz="1600"/>
              <a:t>" </a:t>
            </a:r>
            <a:r>
              <a:rPr lang="zh-CN" altLang="en-US" sz="1600"/>
              <a:t>或</a:t>
            </a:r>
            <a:r>
              <a:rPr lang="en-US" altLang="zh-CN" sz="1600"/>
              <a:t> "</a:t>
            </a:r>
            <a:r>
              <a:rPr lang="zh-CN" altLang="en-US" sz="1600"/>
              <a:t>巩固</a:t>
            </a:r>
            <a:r>
              <a:rPr lang="en-US" altLang="zh-CN" sz="1600"/>
              <a:t>"</a:t>
            </a:r>
            <a:r>
              <a:rPr lang="zh-CN" altLang="en-US" sz="1600"/>
              <a:t>，根据不同的上下文可以有不同的含义：</a:t>
            </a:r>
            <a:endParaRPr lang="zh-CN" altLang="en-US" sz="1600"/>
          </a:p>
          <a:p>
            <a:endParaRPr lang="en-US" altLang="zh-CN" sz="1600"/>
          </a:p>
          <a:p>
            <a:r>
              <a:rPr lang="en-US" altLang="zh-CN" sz="1600"/>
              <a:t>Spectrum </a:t>
            </a:r>
            <a:r>
              <a:rPr lang="zh-CN" altLang="en-US" sz="1600"/>
              <a:t>的翻译是</a:t>
            </a:r>
            <a:r>
              <a:rPr lang="en-US" altLang="zh-CN" sz="1600"/>
              <a:t> "</a:t>
            </a:r>
            <a:r>
              <a:rPr lang="zh-CN" altLang="en-US" sz="1600"/>
              <a:t>谱</a:t>
            </a:r>
            <a:r>
              <a:rPr lang="en-US" altLang="zh-CN" sz="1600"/>
              <a:t>" </a:t>
            </a:r>
            <a:r>
              <a:rPr lang="zh-CN" altLang="en-US" sz="1600"/>
              <a:t>或</a:t>
            </a:r>
            <a:r>
              <a:rPr lang="en-US" altLang="zh-CN" sz="1600"/>
              <a:t> "</a:t>
            </a:r>
            <a:r>
              <a:rPr lang="zh-CN" altLang="en-US" sz="1600"/>
              <a:t>光谱</a:t>
            </a:r>
            <a:r>
              <a:rPr lang="en-US" altLang="zh-CN" sz="1600"/>
              <a:t>"</a:t>
            </a:r>
            <a:r>
              <a:rPr lang="zh-CN" altLang="en-US" sz="1600"/>
              <a:t>或</a:t>
            </a:r>
            <a:r>
              <a:rPr lang="en-US" altLang="zh-CN" sz="1600"/>
              <a:t>”</a:t>
            </a:r>
            <a:r>
              <a:rPr lang="zh-CN" altLang="en-US" sz="1600"/>
              <a:t>范围</a:t>
            </a:r>
            <a:r>
              <a:rPr lang="en-US" altLang="zh-CN" sz="1600"/>
              <a:t>”</a:t>
            </a:r>
            <a:r>
              <a:rPr lang="zh-CN" altLang="en-US" sz="1600"/>
              <a:t>，根据不同的上下文，可以指代不同的概念：</a:t>
            </a:r>
            <a:endParaRPr lang="zh-CN" altLang="en-US" sz="1600"/>
          </a:p>
          <a:p>
            <a:endParaRPr lang="zh-CN" altLang="en-US" sz="1600"/>
          </a:p>
          <a:p>
            <a:r>
              <a:rPr lang="en-US" altLang="zh-CN" sz="1600"/>
              <a:t>Originate from </a:t>
            </a:r>
            <a:r>
              <a:rPr lang="zh-CN" altLang="en-US" sz="1600"/>
              <a:t>的翻译是</a:t>
            </a:r>
            <a:r>
              <a:rPr lang="en-US" altLang="zh-CN" sz="1600"/>
              <a:t> "</a:t>
            </a:r>
            <a:r>
              <a:rPr lang="zh-CN" altLang="en-US" sz="1600"/>
              <a:t>源自</a:t>
            </a:r>
            <a:r>
              <a:rPr lang="en-US" altLang="zh-CN" sz="1600"/>
              <a:t>" </a:t>
            </a:r>
            <a:r>
              <a:rPr lang="zh-CN" altLang="en-US" sz="1600"/>
              <a:t>或</a:t>
            </a:r>
            <a:r>
              <a:rPr lang="en-US" altLang="zh-CN" sz="1600"/>
              <a:t> "</a:t>
            </a:r>
            <a:r>
              <a:rPr lang="zh-CN" altLang="en-US" sz="1600"/>
              <a:t>起源于</a:t>
            </a:r>
            <a:r>
              <a:rPr lang="en-US" altLang="zh-CN" sz="1600"/>
              <a:t>"</a:t>
            </a:r>
            <a:r>
              <a:rPr lang="zh-CN" altLang="en-US" sz="1600"/>
              <a:t>，</a:t>
            </a:r>
            <a:endParaRPr lang="zh-CN" altLang="en-US"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PRE-TRAINING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439420" y="1561147"/>
            <a:ext cx="5080000" cy="4523105"/>
          </a:xfrm>
          <a:prstGeom prst="rect">
            <a:avLst/>
          </a:prstGeom>
        </p:spPr>
        <p:txBody>
          <a:bodyPr>
            <a:spAutoFit/>
          </a:bodyPr>
          <a:p>
            <a:r>
              <a:rPr lang="en-US" altLang="zh-CN" sz="1600"/>
              <a:t>Formulate </a:t>
            </a:r>
            <a:r>
              <a:rPr lang="zh-CN" altLang="en-US" sz="1600"/>
              <a:t>的翻译是</a:t>
            </a:r>
            <a:r>
              <a:rPr lang="en-US" altLang="zh-CN" sz="1600"/>
              <a:t> "</a:t>
            </a:r>
            <a:r>
              <a:rPr lang="zh-CN" altLang="en-US" sz="1600"/>
              <a:t>制定</a:t>
            </a:r>
            <a:r>
              <a:rPr lang="en-US" altLang="zh-CN" sz="1600"/>
              <a:t>"</a:t>
            </a:r>
            <a:r>
              <a:rPr lang="zh-CN" altLang="en-US" sz="1600"/>
              <a:t>、</a:t>
            </a:r>
            <a:r>
              <a:rPr lang="en-US" altLang="zh-CN" sz="1600"/>
              <a:t>"</a:t>
            </a:r>
            <a:r>
              <a:rPr lang="zh-CN" altLang="en-US" sz="1600"/>
              <a:t>构思</a:t>
            </a:r>
            <a:r>
              <a:rPr lang="en-US" altLang="zh-CN" sz="1600"/>
              <a:t>" </a:t>
            </a:r>
            <a:r>
              <a:rPr lang="zh-CN" altLang="en-US" sz="1600"/>
              <a:t>或</a:t>
            </a:r>
            <a:r>
              <a:rPr lang="en-US" altLang="zh-CN" sz="1600"/>
              <a:t> "</a:t>
            </a:r>
            <a:r>
              <a:rPr lang="zh-CN" altLang="en-US" sz="1600"/>
              <a:t>表达</a:t>
            </a:r>
            <a:r>
              <a:rPr lang="en-US" altLang="zh-CN" sz="1600"/>
              <a:t>"</a:t>
            </a:r>
            <a:r>
              <a:rPr lang="zh-CN" altLang="en-US" sz="1600"/>
              <a:t>，通常指有计划地设计、构建或阐述某个方案、观点或公式。</a:t>
            </a:r>
            <a:endParaRPr lang="zh-CN" altLang="en-US" sz="1600"/>
          </a:p>
          <a:p>
            <a:endParaRPr lang="zh-CN" altLang="en-US" sz="1600"/>
          </a:p>
          <a:p>
            <a:r>
              <a:rPr lang="en-US" altLang="zh-CN" sz="1600"/>
              <a:t>"The pre-training pipeline" </a:t>
            </a:r>
            <a:r>
              <a:rPr lang="zh-CN" altLang="en-US" sz="1600"/>
              <a:t>的翻译是</a:t>
            </a:r>
            <a:r>
              <a:rPr lang="en-US" altLang="zh-CN" sz="1600"/>
              <a:t> "</a:t>
            </a:r>
            <a:r>
              <a:rPr lang="zh-CN" altLang="en-US" sz="1600"/>
              <a:t>预训练流程</a:t>
            </a:r>
            <a:r>
              <a:rPr lang="en-US" altLang="zh-CN" sz="1600"/>
              <a:t>"</a:t>
            </a:r>
            <a:r>
              <a:rPr lang="zh-CN" altLang="en-US" sz="1600"/>
              <a:t>。</a:t>
            </a:r>
            <a:endParaRPr lang="zh-CN" altLang="en-US" sz="1600"/>
          </a:p>
          <a:p>
            <a:endParaRPr lang="zh-CN" altLang="en-US" sz="1600"/>
          </a:p>
          <a:p>
            <a:r>
              <a:rPr lang="en-US" altLang="zh-CN" sz="1600"/>
              <a:t>"Sampled from" </a:t>
            </a:r>
            <a:r>
              <a:rPr lang="zh-CN" altLang="en-US" sz="1600"/>
              <a:t>的翻译是</a:t>
            </a:r>
            <a:r>
              <a:rPr lang="en-US" altLang="zh-CN" sz="1600"/>
              <a:t> "</a:t>
            </a:r>
            <a:r>
              <a:rPr lang="zh-CN" altLang="en-US" sz="1600"/>
              <a:t>从</a:t>
            </a:r>
            <a:r>
              <a:rPr lang="en-US" altLang="zh-CN" sz="1600"/>
              <a:t>...</a:t>
            </a:r>
            <a:r>
              <a:rPr lang="zh-CN" altLang="en-US" sz="1600"/>
              <a:t>中抽样</a:t>
            </a:r>
            <a:r>
              <a:rPr lang="en-US" altLang="zh-CN" sz="1600"/>
              <a:t>"</a:t>
            </a:r>
            <a:r>
              <a:rPr lang="zh-CN" altLang="en-US" sz="1600"/>
              <a:t>，表示从某个总体或集合中选择出一部分作为样本。</a:t>
            </a:r>
            <a:endParaRPr lang="zh-CN" altLang="en-US" sz="1600"/>
          </a:p>
          <a:p>
            <a:endParaRPr lang="en-US" altLang="zh-CN" sz="1600"/>
          </a:p>
          <a:p>
            <a:r>
              <a:rPr lang="en-US" altLang="zh-CN" sz="1600"/>
              <a:t>Sub-datasets </a:t>
            </a:r>
            <a:r>
              <a:rPr lang="zh-CN" altLang="en-US" sz="1600"/>
              <a:t>的翻译是</a:t>
            </a:r>
            <a:r>
              <a:rPr lang="en-US" altLang="zh-CN" sz="1600"/>
              <a:t> "</a:t>
            </a:r>
            <a:r>
              <a:rPr lang="zh-CN" altLang="en-US" sz="1600"/>
              <a:t>子数据集</a:t>
            </a:r>
            <a:r>
              <a:rPr lang="en-US" altLang="zh-CN" sz="1600"/>
              <a:t>"</a:t>
            </a:r>
            <a:r>
              <a:rPr lang="zh-CN" altLang="en-US" sz="1600"/>
              <a:t>，</a:t>
            </a:r>
            <a:endParaRPr lang="zh-CN" altLang="en-US" sz="1600"/>
          </a:p>
          <a:p>
            <a:endParaRPr lang="zh-CN" altLang="en-US" sz="1600"/>
          </a:p>
          <a:p>
            <a:r>
              <a:rPr lang="en-US" altLang="zh-CN" sz="1600"/>
              <a:t>"Conditioned on" </a:t>
            </a:r>
            <a:r>
              <a:rPr lang="zh-CN" altLang="en-US" sz="1600"/>
              <a:t>的翻译是</a:t>
            </a:r>
            <a:r>
              <a:rPr lang="en-US" altLang="zh-CN" sz="1600"/>
              <a:t> "</a:t>
            </a:r>
            <a:r>
              <a:rPr lang="zh-CN" altLang="en-US" sz="1600"/>
              <a:t>基于</a:t>
            </a:r>
            <a:r>
              <a:rPr lang="en-US" altLang="zh-CN" sz="1600"/>
              <a:t>" </a:t>
            </a:r>
            <a:r>
              <a:rPr lang="zh-CN" altLang="en-US" sz="1600"/>
              <a:t>或</a:t>
            </a:r>
            <a:r>
              <a:rPr lang="en-US" altLang="zh-CN" sz="1600"/>
              <a:t> "</a:t>
            </a:r>
            <a:r>
              <a:rPr lang="zh-CN" altLang="en-US" sz="1600"/>
              <a:t>条件为</a:t>
            </a:r>
            <a:r>
              <a:rPr lang="en-US" altLang="zh-CN" sz="1600"/>
              <a:t>"</a:t>
            </a:r>
            <a:endParaRPr lang="en-US" altLang="zh-CN" sz="1600"/>
          </a:p>
          <a:p>
            <a:endParaRPr lang="en-US" altLang="zh-CN" sz="1600"/>
          </a:p>
          <a:p>
            <a:r>
              <a:rPr lang="en-US" altLang="zh-CN" sz="1600"/>
              <a:t>Proportionate </a:t>
            </a:r>
            <a:r>
              <a:rPr lang="zh-CN" altLang="en-US" sz="1600"/>
              <a:t>的翻译是</a:t>
            </a:r>
            <a:r>
              <a:rPr lang="en-US" altLang="zh-CN" sz="1600"/>
              <a:t> "</a:t>
            </a:r>
            <a:r>
              <a:rPr lang="zh-CN" altLang="en-US" sz="1600"/>
              <a:t>成比例的</a:t>
            </a:r>
            <a:r>
              <a:rPr lang="en-US" altLang="zh-CN" sz="1600"/>
              <a:t>" </a:t>
            </a:r>
            <a:r>
              <a:rPr lang="zh-CN" altLang="en-US" sz="1600"/>
              <a:t>或</a:t>
            </a:r>
            <a:r>
              <a:rPr lang="en-US" altLang="zh-CN" sz="1600"/>
              <a:t> "</a:t>
            </a:r>
            <a:r>
              <a:rPr lang="zh-CN" altLang="en-US" sz="1600"/>
              <a:t>按比例的</a:t>
            </a:r>
            <a:r>
              <a:rPr lang="en-US" altLang="zh-CN" sz="1600"/>
              <a:t>"</a:t>
            </a:r>
            <a:r>
              <a:rPr lang="zh-CN" altLang="en-US" sz="1600"/>
              <a:t>，表示两个事物之间的关系是根据某种比例进行调整或分配的。</a:t>
            </a:r>
            <a:endParaRPr lang="zh-CN" altLang="en-US" sz="1600"/>
          </a:p>
          <a:p>
            <a:endParaRPr lang="zh-CN" altLang="en-US" sz="1600"/>
          </a:p>
          <a:p>
            <a:r>
              <a:rPr lang="en-US" altLang="zh-CN" sz="1600"/>
              <a:t>Cap </a:t>
            </a:r>
            <a:r>
              <a:rPr lang="zh-CN" altLang="en-US" sz="1600"/>
              <a:t>的翻译是</a:t>
            </a:r>
            <a:r>
              <a:rPr lang="en-US" altLang="zh-CN" sz="1600"/>
              <a:t> "</a:t>
            </a:r>
            <a:r>
              <a:rPr lang="zh-CN" altLang="en-US" sz="1600"/>
              <a:t>上限</a:t>
            </a:r>
            <a:r>
              <a:rPr lang="en-US" altLang="zh-CN" sz="1600"/>
              <a:t>"</a:t>
            </a:r>
            <a:r>
              <a:rPr lang="zh-CN" altLang="en-US" sz="1600"/>
              <a:t>、</a:t>
            </a:r>
            <a:r>
              <a:rPr lang="en-US" altLang="zh-CN" sz="1600"/>
              <a:t>"</a:t>
            </a:r>
            <a:r>
              <a:rPr lang="zh-CN" altLang="en-US" sz="1600"/>
              <a:t>限制</a:t>
            </a:r>
            <a:r>
              <a:rPr lang="en-US" altLang="zh-CN" sz="1600"/>
              <a:t>" </a:t>
            </a:r>
            <a:r>
              <a:rPr lang="zh-CN" altLang="en-US" sz="1600"/>
              <a:t>或</a:t>
            </a:r>
            <a:r>
              <a:rPr lang="en-US" altLang="zh-CN" sz="1600"/>
              <a:t> "</a:t>
            </a:r>
            <a:r>
              <a:rPr lang="zh-CN" altLang="en-US" sz="1600"/>
              <a:t>帽子</a:t>
            </a:r>
            <a:r>
              <a:rPr lang="en-US" altLang="zh-CN" sz="1600"/>
              <a:t>"</a:t>
            </a:r>
            <a:r>
              <a:rPr lang="zh-CN" altLang="en-US" sz="1600"/>
              <a:t>，具体含义取决于上下文。</a:t>
            </a:r>
            <a:endParaRPr lang="zh-CN" altLang="en-US" sz="1600"/>
          </a:p>
        </p:txBody>
      </p:sp>
      <p:sp>
        <p:nvSpPr>
          <p:cNvPr id="3" name="文本框 2"/>
          <p:cNvSpPr txBox="1"/>
          <p:nvPr/>
        </p:nvSpPr>
        <p:spPr>
          <a:xfrm>
            <a:off x="6520180" y="1549400"/>
            <a:ext cx="4064000" cy="5077460"/>
          </a:xfrm>
          <a:prstGeom prst="rect">
            <a:avLst/>
          </a:prstGeom>
          <a:noFill/>
        </p:spPr>
        <p:txBody>
          <a:bodyPr wrap="square" rtlCol="0">
            <a:spAutoFit/>
          </a:bodyPr>
          <a:p>
            <a:r>
              <a:rPr lang="en-US" altLang="zh-CN"/>
              <a:t>Lookback </a:t>
            </a:r>
            <a:r>
              <a:rPr lang="zh-CN" altLang="en-US"/>
              <a:t>的翻译是</a:t>
            </a:r>
            <a:r>
              <a:rPr lang="en-US" altLang="zh-CN"/>
              <a:t> "</a:t>
            </a:r>
            <a:r>
              <a:rPr lang="zh-CN" altLang="en-US"/>
              <a:t>回顾</a:t>
            </a:r>
            <a:r>
              <a:rPr lang="en-US" altLang="zh-CN"/>
              <a:t>" </a:t>
            </a:r>
            <a:r>
              <a:rPr lang="zh-CN" altLang="en-US"/>
              <a:t>或</a:t>
            </a:r>
            <a:r>
              <a:rPr lang="en-US" altLang="zh-CN"/>
              <a:t> "</a:t>
            </a:r>
            <a:r>
              <a:rPr lang="zh-CN" altLang="en-US"/>
              <a:t>回溯</a:t>
            </a:r>
            <a:r>
              <a:rPr lang="en-US" altLang="zh-CN"/>
              <a:t>"</a:t>
            </a:r>
            <a:r>
              <a:rPr lang="zh-CN" altLang="en-US"/>
              <a:t>，</a:t>
            </a:r>
            <a:endParaRPr lang="zh-CN" altLang="en-US"/>
          </a:p>
          <a:p>
            <a:r>
              <a:rPr lang="en-US" altLang="zh-CN"/>
              <a:t>"Crop a uniformly" </a:t>
            </a:r>
            <a:r>
              <a:rPr lang="zh-CN" altLang="en-US"/>
              <a:t>的翻译是</a:t>
            </a:r>
            <a:r>
              <a:rPr lang="en-US" altLang="zh-CN"/>
              <a:t> "</a:t>
            </a:r>
            <a:r>
              <a:rPr lang="zh-CN" altLang="en-US"/>
              <a:t>均匀裁剪</a:t>
            </a:r>
            <a:r>
              <a:rPr lang="en-US" altLang="zh-CN"/>
              <a:t>"</a:t>
            </a:r>
            <a:endParaRPr lang="en-US" altLang="zh-CN"/>
          </a:p>
          <a:p>
            <a:endParaRPr lang="en-US" altLang="zh-CN"/>
          </a:p>
          <a:p>
            <a:r>
              <a:rPr lang="en-US" altLang="zh-CN"/>
              <a:t>Uniform </a:t>
            </a:r>
            <a:r>
              <a:rPr lang="zh-CN" altLang="en-US"/>
              <a:t>的翻译是</a:t>
            </a:r>
            <a:r>
              <a:rPr lang="en-US" altLang="zh-CN"/>
              <a:t> "</a:t>
            </a:r>
            <a:r>
              <a:rPr lang="zh-CN" altLang="en-US"/>
              <a:t>均匀的</a:t>
            </a:r>
            <a:r>
              <a:rPr lang="en-US" altLang="zh-CN"/>
              <a:t>" </a:t>
            </a:r>
            <a:r>
              <a:rPr lang="zh-CN" altLang="en-US"/>
              <a:t>或</a:t>
            </a:r>
            <a:r>
              <a:rPr lang="en-US" altLang="zh-CN"/>
              <a:t> "</a:t>
            </a:r>
            <a:r>
              <a:rPr lang="zh-CN" altLang="en-US"/>
              <a:t>一致的</a:t>
            </a:r>
            <a:r>
              <a:rPr lang="en-US" altLang="zh-CN"/>
              <a:t>"</a:t>
            </a:r>
            <a:r>
              <a:rPr lang="zh-CN" altLang="en-US"/>
              <a:t>或</a:t>
            </a:r>
            <a:r>
              <a:rPr lang="en-US" altLang="zh-CN"/>
              <a:t>“</a:t>
            </a:r>
            <a:r>
              <a:rPr lang="zh-CN" altLang="en-US"/>
              <a:t>制服</a:t>
            </a:r>
            <a:r>
              <a:rPr lang="en-US" altLang="zh-CN"/>
              <a:t>”</a:t>
            </a:r>
            <a:endParaRPr lang="en-US" altLang="zh-CN"/>
          </a:p>
          <a:p>
            <a:endParaRPr lang="en-US" altLang="zh-CN"/>
          </a:p>
          <a:p>
            <a:r>
              <a:rPr lang="en-US" altLang="zh-CN"/>
              <a:t>Crop </a:t>
            </a:r>
            <a:r>
              <a:rPr lang="zh-CN" altLang="en-US"/>
              <a:t>的翻译是</a:t>
            </a:r>
            <a:r>
              <a:rPr lang="en-US" altLang="zh-CN"/>
              <a:t> "</a:t>
            </a:r>
            <a:r>
              <a:rPr lang="zh-CN" altLang="en-US"/>
              <a:t>裁剪；农作物</a:t>
            </a:r>
            <a:r>
              <a:rPr lang="en-US" altLang="zh-CN"/>
              <a:t> </a:t>
            </a:r>
            <a:r>
              <a:rPr lang="zh-CN" altLang="en-US"/>
              <a:t>的英文是</a:t>
            </a:r>
            <a:r>
              <a:rPr lang="en-US" altLang="zh-CN"/>
              <a:t> "crops"</a:t>
            </a:r>
            <a:endParaRPr lang="en-US" altLang="zh-CN"/>
          </a:p>
          <a:p>
            <a:endParaRPr lang="zh-CN" altLang="en-US"/>
          </a:p>
          <a:p>
            <a:r>
              <a:rPr lang="en-US" altLang="zh-CN"/>
              <a:t>Horizon </a:t>
            </a:r>
            <a:r>
              <a:rPr lang="zh-CN" altLang="en-US"/>
              <a:t>的翻译是</a:t>
            </a:r>
            <a:r>
              <a:rPr lang="en-US" altLang="zh-CN"/>
              <a:t> "</a:t>
            </a:r>
            <a:r>
              <a:rPr lang="zh-CN" altLang="en-US"/>
              <a:t>视野</a:t>
            </a:r>
            <a:r>
              <a:rPr lang="en-US" altLang="zh-CN"/>
              <a:t>" </a:t>
            </a:r>
            <a:r>
              <a:rPr lang="zh-CN" altLang="en-US"/>
              <a:t>或</a:t>
            </a:r>
            <a:r>
              <a:rPr lang="en-US" altLang="zh-CN"/>
              <a:t> "</a:t>
            </a:r>
            <a:r>
              <a:rPr lang="zh-CN" altLang="en-US"/>
              <a:t>范围</a:t>
            </a:r>
            <a:r>
              <a:rPr lang="en-US" altLang="zh-CN"/>
              <a:t>"</a:t>
            </a:r>
            <a:r>
              <a:rPr lang="zh-CN" altLang="en-US"/>
              <a:t>或</a:t>
            </a:r>
            <a:r>
              <a:rPr lang="en-US" altLang="zh-CN"/>
              <a:t>“</a:t>
            </a:r>
            <a:r>
              <a:rPr lang="zh-CN" altLang="en-US"/>
              <a:t>地平线</a:t>
            </a:r>
            <a:r>
              <a:rPr lang="en-US" altLang="zh-CN"/>
              <a:t>”</a:t>
            </a:r>
            <a:r>
              <a:rPr lang="zh-CN" altLang="en-US"/>
              <a:t>，</a:t>
            </a:r>
            <a:endParaRPr lang="zh-CN" altLang="en-US"/>
          </a:p>
          <a:p>
            <a:endParaRPr lang="zh-CN" altLang="en-US"/>
          </a:p>
          <a:p>
            <a:r>
              <a:rPr lang="en-US" altLang="zh-CN"/>
              <a:t>Subsample </a:t>
            </a:r>
            <a:r>
              <a:rPr lang="zh-CN" altLang="en-US"/>
              <a:t>的翻译是</a:t>
            </a:r>
            <a:r>
              <a:rPr lang="en-US" altLang="zh-CN"/>
              <a:t> "</a:t>
            </a:r>
            <a:r>
              <a:rPr lang="zh-CN" altLang="en-US"/>
              <a:t>子抽样</a:t>
            </a:r>
            <a:r>
              <a:rPr lang="en-US" altLang="zh-CN"/>
              <a:t>" </a:t>
            </a:r>
            <a:r>
              <a:rPr lang="zh-CN" altLang="en-US"/>
              <a:t>或</a:t>
            </a:r>
            <a:r>
              <a:rPr lang="en-US" altLang="zh-CN"/>
              <a:t> "</a:t>
            </a:r>
            <a:r>
              <a:rPr lang="zh-CN" altLang="en-US"/>
              <a:t>子样本</a:t>
            </a:r>
            <a:r>
              <a:rPr lang="en-US" altLang="zh-CN"/>
              <a:t>"</a:t>
            </a:r>
            <a:endParaRPr lang="zh-CN" altLang="en-US"/>
          </a:p>
          <a:p>
            <a:endParaRPr lang="zh-CN" altLang="en-US"/>
          </a:p>
          <a:p>
            <a:r>
              <a:rPr lang="en-US" altLang="zh-CN"/>
              <a:t>Beta-binomial </a:t>
            </a:r>
            <a:r>
              <a:rPr lang="zh-CN" altLang="en-US"/>
              <a:t>是一种</a:t>
            </a:r>
            <a:r>
              <a:rPr lang="en-US" altLang="zh-CN"/>
              <a:t> </a:t>
            </a:r>
            <a:r>
              <a:rPr lang="zh-CN" altLang="en-US"/>
              <a:t>混合分布</a:t>
            </a:r>
            <a:endParaRPr lang="zh-CN" altLang="en-US"/>
          </a:p>
          <a:p>
            <a:endParaRPr lang="zh-CN" altLang="en-US"/>
          </a:p>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PRE-TRAINING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文本框 3"/>
          <p:cNvSpPr txBox="1"/>
          <p:nvPr/>
        </p:nvSpPr>
        <p:spPr>
          <a:xfrm>
            <a:off x="689610" y="1106805"/>
            <a:ext cx="4064000" cy="5354320"/>
          </a:xfrm>
          <a:prstGeom prst="rect">
            <a:avLst/>
          </a:prstGeom>
          <a:noFill/>
        </p:spPr>
        <p:txBody>
          <a:bodyPr wrap="square" rtlCol="0">
            <a:spAutoFit/>
          </a:bodyPr>
          <a:p>
            <a:r>
              <a:rPr lang="en-US" altLang="zh-CN"/>
              <a:t>"With ... for ..." </a:t>
            </a:r>
            <a:r>
              <a:rPr lang="zh-CN" altLang="en-US"/>
              <a:t>的翻译通常是</a:t>
            </a:r>
            <a:r>
              <a:rPr lang="en-US" altLang="zh-CN"/>
              <a:t> "</a:t>
            </a:r>
            <a:r>
              <a:rPr lang="zh-CN" altLang="en-US" b="1"/>
              <a:t>带有</a:t>
            </a:r>
            <a:r>
              <a:rPr lang="en-US" altLang="zh-CN" b="1"/>
              <a:t>...</a:t>
            </a:r>
            <a:r>
              <a:rPr lang="zh-CN" altLang="en-US" b="1"/>
              <a:t>的</a:t>
            </a:r>
            <a:r>
              <a:rPr lang="en-US" altLang="zh-CN" b="1"/>
              <a:t>...</a:t>
            </a:r>
            <a:r>
              <a:rPr lang="zh-CN" altLang="en-US" b="1"/>
              <a:t>，用于</a:t>
            </a:r>
            <a:r>
              <a:rPr lang="en-US" altLang="zh-CN" b="1"/>
              <a:t>...</a:t>
            </a:r>
            <a:r>
              <a:rPr lang="en-US" altLang="zh-CN"/>
              <a:t>"</a:t>
            </a:r>
            <a:r>
              <a:rPr lang="zh-CN" altLang="en-US"/>
              <a:t>，取决于上下文，表达不同的意思。这个结构用来描述某事物具备某种特性（</a:t>
            </a:r>
            <a:r>
              <a:rPr lang="en-US" altLang="zh-CN"/>
              <a:t>"with"</a:t>
            </a:r>
            <a:r>
              <a:rPr lang="zh-CN" altLang="en-US"/>
              <a:t>）并用于某个目的（</a:t>
            </a:r>
            <a:r>
              <a:rPr lang="en-US" altLang="zh-CN"/>
              <a:t>"for"</a:t>
            </a:r>
            <a:r>
              <a:rPr lang="zh-CN" altLang="en-US"/>
              <a:t>）。</a:t>
            </a:r>
            <a:endParaRPr lang="zh-CN" altLang="en-US"/>
          </a:p>
          <a:p>
            <a:endParaRPr lang="en-US" altLang="zh-CN"/>
          </a:p>
          <a:p>
            <a:r>
              <a:rPr lang="zh-CN" altLang="en-US"/>
              <a:t>示例：</a:t>
            </a:r>
            <a:endParaRPr lang="zh-CN" altLang="en-US"/>
          </a:p>
          <a:p>
            <a:r>
              <a:rPr lang="en-US" altLang="zh-CN"/>
              <a:t>With ... for ...</a:t>
            </a:r>
            <a:r>
              <a:rPr lang="zh-CN" altLang="en-US"/>
              <a:t>（带有</a:t>
            </a:r>
            <a:r>
              <a:rPr lang="en-US" altLang="zh-CN"/>
              <a:t>...</a:t>
            </a:r>
            <a:r>
              <a:rPr lang="zh-CN" altLang="en-US"/>
              <a:t>的</a:t>
            </a:r>
            <a:r>
              <a:rPr lang="en-US" altLang="zh-CN"/>
              <a:t>...</a:t>
            </a:r>
            <a:r>
              <a:rPr lang="zh-CN" altLang="en-US"/>
              <a:t>，用于</a:t>
            </a:r>
            <a:r>
              <a:rPr lang="en-US" altLang="zh-CN"/>
              <a:t>...</a:t>
            </a:r>
            <a:r>
              <a:rPr lang="zh-CN" altLang="en-US"/>
              <a:t>）：</a:t>
            </a:r>
            <a:endParaRPr lang="zh-CN" altLang="en-US"/>
          </a:p>
          <a:p>
            <a:endParaRPr lang="en-US" altLang="zh-CN"/>
          </a:p>
          <a:p>
            <a:r>
              <a:rPr lang="en-US" altLang="zh-CN"/>
              <a:t>A tool with a handle for easy use.</a:t>
            </a:r>
            <a:endParaRPr lang="en-US" altLang="zh-CN"/>
          </a:p>
          <a:p>
            <a:r>
              <a:rPr lang="zh-CN" altLang="en-US"/>
              <a:t>带有把手的工具，便于使用。</a:t>
            </a:r>
            <a:endParaRPr lang="zh-CN" altLang="en-US"/>
          </a:p>
          <a:p>
            <a:r>
              <a:rPr lang="en-US" altLang="zh-CN"/>
              <a:t>With ... for ...</a:t>
            </a:r>
            <a:r>
              <a:rPr lang="zh-CN" altLang="en-US"/>
              <a:t>（带有</a:t>
            </a:r>
            <a:r>
              <a:rPr lang="en-US" altLang="zh-CN"/>
              <a:t>...</a:t>
            </a:r>
            <a:r>
              <a:rPr lang="zh-CN" altLang="en-US"/>
              <a:t>，为</a:t>
            </a:r>
            <a:r>
              <a:rPr lang="en-US" altLang="zh-CN"/>
              <a:t>...</a:t>
            </a:r>
            <a:r>
              <a:rPr lang="zh-CN" altLang="en-US"/>
              <a:t>）：</a:t>
            </a:r>
            <a:endParaRPr lang="zh-CN" altLang="en-US"/>
          </a:p>
          <a:p>
            <a:endParaRPr lang="en-US" altLang="zh-CN"/>
          </a:p>
          <a:p>
            <a:r>
              <a:rPr lang="en-US" altLang="zh-CN"/>
              <a:t>A jacket with pockets for storing items.</a:t>
            </a:r>
            <a:endParaRPr lang="en-US" altLang="zh-CN"/>
          </a:p>
          <a:p>
            <a:r>
              <a:rPr lang="zh-CN" altLang="en-US"/>
              <a:t>带有口袋的夹克，便于存放物品。</a:t>
            </a:r>
            <a:endParaRPr lang="zh-CN" altLang="en-US"/>
          </a:p>
          <a:p>
            <a:r>
              <a:rPr lang="en-US" altLang="zh-CN"/>
              <a:t>With ... for ...</a:t>
            </a:r>
            <a:r>
              <a:rPr lang="zh-CN" altLang="en-US"/>
              <a:t>（具有</a:t>
            </a:r>
            <a:r>
              <a:rPr lang="en-US" altLang="zh-CN"/>
              <a:t>...</a:t>
            </a:r>
            <a:r>
              <a:rPr lang="zh-CN" altLang="en-US"/>
              <a:t>的功能，为了</a:t>
            </a:r>
            <a:r>
              <a:rPr lang="en-US" altLang="zh-CN"/>
              <a:t>...</a:t>
            </a:r>
            <a:r>
              <a:rPr lang="zh-CN" altLang="en-US"/>
              <a:t>）：</a:t>
            </a:r>
            <a:endParaRPr lang="zh-CN" altLang="en-US"/>
          </a:p>
          <a:p>
            <a:endParaRPr lang="en-US" altLang="zh-CN"/>
          </a:p>
          <a:p>
            <a:r>
              <a:rPr lang="en-US" altLang="zh-CN"/>
              <a:t>A software with features for data analysis.</a:t>
            </a:r>
            <a:endParaRPr lang="en-US" altLang="zh-CN"/>
          </a:p>
          <a:p>
            <a:r>
              <a:rPr lang="zh-CN" altLang="en-US"/>
              <a:t>具有数据分析功能的软件。</a:t>
            </a:r>
            <a:endParaRPr lang="zh-CN" altLang="en-US"/>
          </a:p>
        </p:txBody>
      </p:sp>
      <p:sp>
        <p:nvSpPr>
          <p:cNvPr id="7" name="文本框 6"/>
          <p:cNvSpPr txBox="1"/>
          <p:nvPr/>
        </p:nvSpPr>
        <p:spPr>
          <a:xfrm>
            <a:off x="6118225" y="1173480"/>
            <a:ext cx="4064000" cy="2030095"/>
          </a:xfrm>
          <a:prstGeom prst="rect">
            <a:avLst/>
          </a:prstGeom>
          <a:noFill/>
        </p:spPr>
        <p:txBody>
          <a:bodyPr wrap="square" rtlCol="0">
            <a:spAutoFit/>
          </a:bodyPr>
          <a:p>
            <a:r>
              <a:rPr lang="en-US" altLang="zh-CN"/>
              <a:t>Warm-up </a:t>
            </a:r>
            <a:r>
              <a:rPr lang="zh-CN" altLang="en-US"/>
              <a:t>的翻译是</a:t>
            </a:r>
            <a:r>
              <a:rPr lang="en-US" altLang="zh-CN"/>
              <a:t> "</a:t>
            </a:r>
            <a:r>
              <a:rPr lang="zh-CN" altLang="en-US"/>
              <a:t>热身</a:t>
            </a:r>
            <a:r>
              <a:rPr lang="en-US" altLang="zh-CN"/>
              <a:t>"</a:t>
            </a:r>
            <a:endParaRPr lang="en-US" altLang="zh-CN"/>
          </a:p>
          <a:p>
            <a:endParaRPr lang="en-US" altLang="zh-CN"/>
          </a:p>
          <a:p>
            <a:r>
              <a:rPr lang="en-US" altLang="zh-CN"/>
              <a:t>Annealing </a:t>
            </a:r>
            <a:r>
              <a:rPr lang="zh-CN" altLang="en-US"/>
              <a:t>的翻译是</a:t>
            </a:r>
            <a:r>
              <a:rPr lang="en-US" altLang="zh-CN"/>
              <a:t> "</a:t>
            </a:r>
            <a:r>
              <a:rPr lang="zh-CN" altLang="en-US"/>
              <a:t>退火</a:t>
            </a:r>
            <a:r>
              <a:rPr lang="en-US" altLang="zh-CN"/>
              <a:t>"</a:t>
            </a:r>
            <a:endParaRPr lang="en-US" altLang="zh-CN"/>
          </a:p>
          <a:p>
            <a:endParaRPr lang="en-US" altLang="zh-CN"/>
          </a:p>
          <a:p>
            <a:r>
              <a:rPr lang="en-US" altLang="zh-CN"/>
              <a:t>Thereafter </a:t>
            </a:r>
            <a:r>
              <a:rPr lang="zh-CN" altLang="en-US"/>
              <a:t>的翻译是</a:t>
            </a:r>
            <a:r>
              <a:rPr lang="en-US" altLang="zh-CN"/>
              <a:t> "</a:t>
            </a:r>
            <a:r>
              <a:rPr lang="zh-CN" altLang="en-US"/>
              <a:t>此后</a:t>
            </a:r>
            <a:r>
              <a:rPr lang="en-US" altLang="zh-CN"/>
              <a:t>" </a:t>
            </a:r>
            <a:r>
              <a:rPr lang="zh-CN" altLang="en-US"/>
              <a:t>或</a:t>
            </a:r>
            <a:r>
              <a:rPr lang="en-US" altLang="zh-CN"/>
              <a:t> "</a:t>
            </a:r>
            <a:r>
              <a:rPr lang="zh-CN" altLang="en-US"/>
              <a:t>之后</a:t>
            </a:r>
            <a:r>
              <a:rPr lang="en-US" altLang="zh-CN"/>
              <a:t>"</a:t>
            </a:r>
            <a:endParaRPr lang="en-US" altLang="zh-CN"/>
          </a:p>
          <a:p>
            <a:endParaRPr lang="en-US" altLang="zh-CN"/>
          </a:p>
          <a:p>
            <a:pPr algn="l"/>
            <a:r>
              <a:rPr lang="en-US" altLang="zh-CN"/>
              <a:t>Disparity </a:t>
            </a:r>
            <a:r>
              <a:rPr lang="zh-CN" altLang="en-US"/>
              <a:t>的翻译是</a:t>
            </a:r>
            <a:r>
              <a:rPr lang="en-US" altLang="zh-CN"/>
              <a:t> "</a:t>
            </a:r>
            <a:r>
              <a:rPr lang="zh-CN" altLang="en-US"/>
              <a:t>差异</a:t>
            </a:r>
            <a:r>
              <a:rPr lang="en-US" altLang="zh-CN"/>
              <a:t>" </a:t>
            </a:r>
            <a:r>
              <a:rPr lang="zh-CN" altLang="en-US"/>
              <a:t>或</a:t>
            </a:r>
            <a:r>
              <a:rPr lang="en-US" altLang="zh-CN"/>
              <a:t> "</a:t>
            </a:r>
            <a:r>
              <a:rPr lang="zh-CN" altLang="en-US"/>
              <a:t>不平衡</a:t>
            </a:r>
            <a:r>
              <a:rPr lang="en-US" altLang="zh-CN"/>
              <a:t>"</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In-distribution Forecasting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In-distribution Forecasting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023110" y="1075690"/>
            <a:ext cx="7632700" cy="54038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In-distribution Forecasting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946910" y="967740"/>
            <a:ext cx="7785100" cy="5486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文本框 97"/>
          <p:cNvSpPr txBox="1"/>
          <p:nvPr>
            <p:custDataLst>
              <p:tags r:id="rId1"/>
            </p:custDataLst>
          </p:nvPr>
        </p:nvSpPr>
        <p:spPr>
          <a:xfrm>
            <a:off x="273050" y="2717800"/>
            <a:ext cx="5231130" cy="1999615"/>
          </a:xfrm>
          <a:prstGeom prst="rect">
            <a:avLst/>
          </a:prstGeom>
          <a:noFill/>
        </p:spPr>
        <p:txBody>
          <a:bodyPr wrap="square" lIns="0" rtlCol="0"/>
          <a:lstStyle/>
          <a:p>
            <a:pPr marL="0" indent="304800" algn="l" defTabSz="266700">
              <a:lnSpc>
                <a:spcPct val="150000"/>
              </a:lnSpc>
              <a:spcBef>
                <a:spcPts val="500"/>
              </a:spcBef>
              <a:spcAft>
                <a:spcPts val="500"/>
              </a:spcAft>
            </a:pPr>
            <a:r>
              <a:rPr lang="en-US" altLang="zh-CN" sz="1600" b="1">
                <a:latin typeface="Times New Roman" panose="02020603050405020304" charset="0"/>
                <a:ea typeface="宋体" panose="02010600030101010101" pitchFamily="2" charset="-122"/>
                <a:cs typeface="Times New Roman" panose="02020603050405020304" charset="0"/>
                <a:sym typeface="+mn-ea"/>
              </a:rPr>
              <a:t>(i) </a:t>
            </a:r>
            <a:r>
              <a:rPr lang="zh-CN" altLang="en-US" sz="1600" b="1">
                <a:latin typeface="Times New Roman" panose="02020603050405020304" charset="0"/>
                <a:ea typeface="宋体" panose="02010600030101010101" pitchFamily="2" charset="-122"/>
                <a:cs typeface="Times New Roman" panose="02020603050405020304" charset="0"/>
                <a:sym typeface="+mn-ea"/>
              </a:rPr>
              <a:t>单一模型针对单一数据集，缺乏跨任务的泛化能力；</a:t>
            </a:r>
            <a:endParaRPr lang="zh-CN" altLang="en-US" sz="1600" b="1">
              <a:latin typeface="Times New Roman" panose="02020603050405020304" charset="0"/>
              <a:ea typeface="宋体" panose="02010600030101010101" pitchFamily="2" charset="-122"/>
              <a:cs typeface="Times New Roman" panose="02020603050405020304" charset="0"/>
              <a:sym typeface="+mn-ea"/>
            </a:endParaRPr>
          </a:p>
          <a:p>
            <a:pPr marL="0" indent="304800" algn="l" defTabSz="266700">
              <a:lnSpc>
                <a:spcPct val="150000"/>
              </a:lnSpc>
              <a:spcBef>
                <a:spcPts val="500"/>
              </a:spcBef>
              <a:spcAft>
                <a:spcPts val="500"/>
              </a:spcAft>
            </a:pPr>
            <a:r>
              <a:rPr lang="en-US" altLang="zh-CN" sz="1600" b="1">
                <a:latin typeface="Times New Roman" panose="02020603050405020304" charset="0"/>
                <a:ea typeface="宋体" panose="02010600030101010101" pitchFamily="2" charset="-122"/>
                <a:cs typeface="Times New Roman" panose="02020603050405020304" charset="0"/>
                <a:sym typeface="+mn-ea"/>
              </a:rPr>
              <a:t>(ii) </a:t>
            </a:r>
            <a:r>
              <a:rPr lang="zh-CN" altLang="en-US" sz="1600" b="1">
                <a:latin typeface="Times New Roman" panose="02020603050405020304" charset="0"/>
                <a:ea typeface="宋体" panose="02010600030101010101" pitchFamily="2" charset="-122"/>
                <a:cs typeface="Times New Roman" panose="02020603050405020304" charset="0"/>
              </a:rPr>
              <a:t>无法有效处理跨频率学习（不同采样频率的数据）；</a:t>
            </a:r>
            <a:endParaRPr lang="zh-CN" altLang="en-US" sz="1600" b="1">
              <a:latin typeface="Times New Roman" panose="02020603050405020304" charset="0"/>
              <a:ea typeface="宋体" panose="02010600030101010101" pitchFamily="2" charset="-122"/>
              <a:cs typeface="Times New Roman" panose="02020603050405020304" charset="0"/>
            </a:endParaRPr>
          </a:p>
          <a:p>
            <a:pPr marL="0" indent="304800" algn="l" defTabSz="266700">
              <a:lnSpc>
                <a:spcPct val="150000"/>
              </a:lnSpc>
              <a:spcBef>
                <a:spcPts val="500"/>
              </a:spcBef>
              <a:spcAft>
                <a:spcPts val="500"/>
              </a:spcAft>
            </a:pPr>
            <a:r>
              <a:rPr lang="en-US" altLang="zh-CN" sz="1600" b="1">
                <a:latin typeface="Times New Roman" panose="02020603050405020304" charset="0"/>
                <a:ea typeface="宋体" panose="02010600030101010101" pitchFamily="2" charset="-122"/>
                <a:cs typeface="Times New Roman" panose="02020603050405020304" charset="0"/>
                <a:sym typeface="+mn-ea"/>
              </a:rPr>
              <a:t>(iii) </a:t>
            </a:r>
            <a:r>
              <a:rPr lang="zh-CN" altLang="en-US" sz="1600" b="1">
                <a:latin typeface="Times New Roman" panose="02020603050405020304" charset="0"/>
                <a:ea typeface="宋体" panose="02010600030101010101" pitchFamily="2" charset="-122"/>
                <a:cs typeface="Times New Roman" panose="02020603050405020304" charset="0"/>
                <a:sym typeface="+mn-ea"/>
              </a:rPr>
              <a:t>难以处理多变量时序数据，忽略变量之间的关系；</a:t>
            </a:r>
            <a:endParaRPr lang="zh-CN" altLang="en-US" sz="1600" b="1">
              <a:latin typeface="Times New Roman" panose="02020603050405020304" charset="0"/>
              <a:ea typeface="宋体" panose="02010600030101010101" pitchFamily="2" charset="-122"/>
              <a:cs typeface="Times New Roman" panose="02020603050405020304" charset="0"/>
              <a:sym typeface="+mn-ea"/>
            </a:endParaRPr>
          </a:p>
          <a:p>
            <a:pPr marL="0" indent="304800" algn="l" defTabSz="266700">
              <a:lnSpc>
                <a:spcPct val="150000"/>
              </a:lnSpc>
              <a:spcBef>
                <a:spcPts val="500"/>
              </a:spcBef>
              <a:spcAft>
                <a:spcPts val="500"/>
              </a:spcAft>
            </a:pPr>
            <a:r>
              <a:rPr lang="en-US" altLang="zh-CN" sz="1600" b="1">
                <a:latin typeface="Times New Roman" panose="02020603050405020304" charset="0"/>
                <a:ea typeface="宋体" panose="02010600030101010101" pitchFamily="2" charset="-122"/>
                <a:cs typeface="Times New Roman" panose="02020603050405020304" charset="0"/>
                <a:sym typeface="+mn-ea"/>
              </a:rPr>
              <a:t>(IV) </a:t>
            </a:r>
            <a:r>
              <a:rPr lang="zh-CN" altLang="en-US" sz="1600" b="1">
                <a:latin typeface="Times New Roman" panose="02020603050405020304" charset="0"/>
                <a:ea typeface="宋体" panose="02010600030101010101" pitchFamily="2" charset="-122"/>
                <a:cs typeface="Times New Roman" panose="02020603050405020304" charset="0"/>
                <a:sym typeface="+mn-ea"/>
              </a:rPr>
              <a:t>假设固定分布，难以应对具有不同分布的数据。</a:t>
            </a:r>
            <a:endParaRPr lang="zh-CN" altLang="en-US" sz="1600" b="1">
              <a:latin typeface="Times New Roman" panose="02020603050405020304" charset="0"/>
              <a:ea typeface="宋体" panose="02010600030101010101" pitchFamily="2" charset="-122"/>
              <a:cs typeface="Times New Roman" panose="02020603050405020304" charset="0"/>
              <a:sym typeface="+mn-ea"/>
            </a:endParaRPr>
          </a:p>
          <a:p>
            <a:pPr marL="0" indent="304800" algn="l" defTabSz="266700">
              <a:lnSpc>
                <a:spcPct val="150000"/>
              </a:lnSpc>
              <a:spcBef>
                <a:spcPts val="500"/>
              </a:spcBef>
              <a:spcAft>
                <a:spcPts val="500"/>
              </a:spcAft>
            </a:pPr>
            <a:endParaRPr lang="zh-CN" altLang="en-US" sz="1600" b="1" spc="100" dirty="0">
              <a:solidFill>
                <a:schemeClr val="tx1">
                  <a:lumMod val="65000"/>
                  <a:lumOff val="3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研究问题和挑战</a:t>
            </a:r>
            <a:endParaRPr lang="zh-CN" altLang="en-US" dirty="0">
              <a:sym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504180" y="1390015"/>
            <a:ext cx="6426200" cy="39687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In-distribution Forecasting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432050" y="2209800"/>
            <a:ext cx="7327900" cy="24384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Out-of-distribution / Zero-shot Forecasting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566420" y="1814513"/>
            <a:ext cx="5080000" cy="4246245"/>
          </a:xfrm>
          <a:prstGeom prst="rect">
            <a:avLst/>
          </a:prstGeom>
        </p:spPr>
        <p:txBody>
          <a:bodyPr>
            <a:spAutoFit/>
          </a:bodyPr>
          <a:p>
            <a:r>
              <a:rPr lang="en-US" altLang="zh-CN"/>
              <a:t>"Held-out" </a:t>
            </a:r>
            <a:r>
              <a:rPr lang="zh-CN" altLang="en-US"/>
              <a:t>可以翻译为 </a:t>
            </a:r>
            <a:r>
              <a:rPr lang="en-US" altLang="zh-CN"/>
              <a:t>"</a:t>
            </a:r>
            <a:r>
              <a:rPr lang="zh-CN" altLang="en-US"/>
              <a:t>保留的</a:t>
            </a:r>
            <a:r>
              <a:rPr lang="en-US" altLang="zh-CN"/>
              <a:t>" </a:t>
            </a:r>
            <a:r>
              <a:rPr lang="zh-CN" altLang="en-US"/>
              <a:t>或 </a:t>
            </a:r>
            <a:r>
              <a:rPr lang="en-US" altLang="zh-CN"/>
              <a:t>"</a:t>
            </a:r>
            <a:r>
              <a:rPr lang="zh-CN" altLang="en-US"/>
              <a:t>留出的</a:t>
            </a:r>
            <a:r>
              <a:rPr lang="en-US" altLang="zh-CN"/>
              <a:t>"</a:t>
            </a:r>
            <a:r>
              <a:rPr lang="zh-CN" altLang="en-US"/>
              <a:t>，通常用于描述在机器学习或数据分析中，用来作为测试或验证的数据集，这部分数据不用于训练，而是被单独保留下来，以评估模型的性能。</a:t>
            </a:r>
            <a:endParaRPr lang="zh-CN" altLang="en-US"/>
          </a:p>
          <a:p>
            <a:endParaRPr lang="zh-CN" altLang="en-US"/>
          </a:p>
          <a:p>
            <a:r>
              <a:rPr lang="en-US" altLang="zh-CN"/>
              <a:t>Exacerbated" </a:t>
            </a:r>
            <a:r>
              <a:rPr lang="zh-CN" altLang="en-US"/>
              <a:t>可以翻译为</a:t>
            </a:r>
            <a:r>
              <a:rPr lang="en-US" altLang="zh-CN"/>
              <a:t> "</a:t>
            </a:r>
            <a:r>
              <a:rPr lang="zh-CN" altLang="en-US"/>
              <a:t>加剧的</a:t>
            </a:r>
            <a:r>
              <a:rPr lang="en-US" altLang="zh-CN"/>
              <a:t>"</a:t>
            </a:r>
            <a:r>
              <a:rPr lang="zh-CN" altLang="en-US"/>
              <a:t>、</a:t>
            </a:r>
            <a:r>
              <a:rPr lang="en-US" altLang="zh-CN"/>
              <a:t>"</a:t>
            </a:r>
            <a:r>
              <a:rPr lang="zh-CN" altLang="en-US"/>
              <a:t>恶化的</a:t>
            </a:r>
            <a:r>
              <a:rPr lang="en-US" altLang="zh-CN"/>
              <a:t>" </a:t>
            </a:r>
            <a:r>
              <a:rPr lang="zh-CN" altLang="en-US"/>
              <a:t>或</a:t>
            </a:r>
            <a:r>
              <a:rPr lang="en-US" altLang="zh-CN"/>
              <a:t> "</a:t>
            </a:r>
            <a:r>
              <a:rPr lang="zh-CN" altLang="en-US"/>
              <a:t>使</a:t>
            </a:r>
            <a:r>
              <a:rPr lang="en-US" altLang="zh-CN"/>
              <a:t>...</a:t>
            </a:r>
            <a:r>
              <a:rPr lang="zh-CN" altLang="en-US"/>
              <a:t>更加严重</a:t>
            </a:r>
            <a:r>
              <a:rPr lang="en-US" altLang="zh-CN"/>
              <a:t>"</a:t>
            </a:r>
            <a:r>
              <a:rPr lang="zh-CN" altLang="en-US"/>
              <a:t>。它指的是某个问题或状况变得更严重或更糟糕。</a:t>
            </a:r>
            <a:endParaRPr lang="zh-CN" altLang="en-US"/>
          </a:p>
          <a:p>
            <a:endParaRPr lang="zh-CN" altLang="en-US"/>
          </a:p>
          <a:p>
            <a:r>
              <a:rPr lang="en-US" altLang="zh-CN"/>
              <a:t>"Nascent" </a:t>
            </a:r>
            <a:r>
              <a:rPr lang="zh-CN" altLang="en-US"/>
              <a:t>可以翻译为</a:t>
            </a:r>
            <a:r>
              <a:rPr lang="en-US" altLang="zh-CN"/>
              <a:t> "</a:t>
            </a:r>
            <a:r>
              <a:rPr lang="zh-CN" altLang="en-US"/>
              <a:t>初生的</a:t>
            </a:r>
            <a:r>
              <a:rPr lang="en-US" altLang="zh-CN"/>
              <a:t>"</a:t>
            </a:r>
            <a:r>
              <a:rPr lang="zh-CN" altLang="en-US"/>
              <a:t>、</a:t>
            </a:r>
            <a:r>
              <a:rPr lang="en-US" altLang="zh-CN"/>
              <a:t>"</a:t>
            </a:r>
            <a:r>
              <a:rPr lang="zh-CN" altLang="en-US"/>
              <a:t>新生的</a:t>
            </a:r>
            <a:r>
              <a:rPr lang="en-US" altLang="zh-CN"/>
              <a:t>" </a:t>
            </a:r>
            <a:r>
              <a:rPr lang="zh-CN" altLang="en-US"/>
              <a:t>或</a:t>
            </a:r>
            <a:r>
              <a:rPr lang="en-US" altLang="zh-CN"/>
              <a:t> "</a:t>
            </a:r>
            <a:r>
              <a:rPr lang="zh-CN" altLang="en-US"/>
              <a:t>萌芽的</a:t>
            </a:r>
            <a:r>
              <a:rPr lang="en-US" altLang="zh-CN"/>
              <a:t>"</a:t>
            </a:r>
            <a:r>
              <a:rPr lang="zh-CN" altLang="en-US"/>
              <a:t>，指的是某个事物刚刚开始形成或处于发展的早期阶段。通常用于描述事物或现象的早期阶段，尚未完全发展成熟。</a:t>
            </a:r>
            <a:endParaRPr lang="zh-CN" altLang="en-US"/>
          </a:p>
          <a:p>
            <a:endParaRPr lang="zh-CN" altLang="en-US"/>
          </a:p>
          <a:p>
            <a:r>
              <a:rPr lang="en-US" altLang="zh-CN"/>
              <a:t>"Scenario" </a:t>
            </a:r>
            <a:r>
              <a:rPr lang="zh-CN" altLang="en-US"/>
              <a:t>可以翻译为</a:t>
            </a:r>
            <a:r>
              <a:rPr lang="en-US" altLang="zh-CN"/>
              <a:t> "</a:t>
            </a:r>
            <a:r>
              <a:rPr lang="zh-CN" altLang="en-US"/>
              <a:t>情景</a:t>
            </a:r>
            <a:r>
              <a:rPr lang="en-US" altLang="zh-CN"/>
              <a:t>"</a:t>
            </a:r>
            <a:r>
              <a:rPr lang="zh-CN" altLang="en-US"/>
              <a:t>、</a:t>
            </a:r>
            <a:r>
              <a:rPr lang="en-US" altLang="zh-CN"/>
              <a:t>"</a:t>
            </a:r>
            <a:r>
              <a:rPr lang="zh-CN" altLang="en-US"/>
              <a:t>场景</a:t>
            </a:r>
            <a:r>
              <a:rPr lang="en-US" altLang="zh-CN"/>
              <a:t>" </a:t>
            </a:r>
            <a:r>
              <a:rPr lang="zh-CN" altLang="en-US"/>
              <a:t>或</a:t>
            </a:r>
            <a:r>
              <a:rPr lang="en-US" altLang="zh-CN"/>
              <a:t> "</a:t>
            </a:r>
            <a:r>
              <a:rPr lang="zh-CN" altLang="en-US"/>
              <a:t>情境</a:t>
            </a:r>
            <a:r>
              <a:rPr lang="en-US" altLang="zh-CN"/>
              <a:t>"</a:t>
            </a:r>
            <a:endParaRPr lang="en-US" altLang="zh-CN"/>
          </a:p>
        </p:txBody>
      </p:sp>
      <p:sp>
        <p:nvSpPr>
          <p:cNvPr id="3" name="文本框 2"/>
          <p:cNvSpPr txBox="1"/>
          <p:nvPr/>
        </p:nvSpPr>
        <p:spPr>
          <a:xfrm>
            <a:off x="6087745" y="1814830"/>
            <a:ext cx="5003800" cy="4246245"/>
          </a:xfrm>
          <a:prstGeom prst="rect">
            <a:avLst/>
          </a:prstGeom>
          <a:noFill/>
        </p:spPr>
        <p:txBody>
          <a:bodyPr wrap="square" rtlCol="0">
            <a:spAutoFit/>
          </a:bodyPr>
          <a:p>
            <a:r>
              <a:rPr lang="en-US" altLang="zh-CN"/>
              <a:t>Unseen" </a:t>
            </a:r>
            <a:r>
              <a:rPr lang="zh-CN" altLang="en-US"/>
              <a:t>可以翻译为</a:t>
            </a:r>
            <a:r>
              <a:rPr lang="en-US" altLang="zh-CN"/>
              <a:t> "</a:t>
            </a:r>
            <a:r>
              <a:rPr lang="zh-CN" altLang="en-US"/>
              <a:t>未见的</a:t>
            </a:r>
            <a:r>
              <a:rPr lang="en-US" altLang="zh-CN"/>
              <a:t>"</a:t>
            </a:r>
            <a:r>
              <a:rPr lang="zh-CN" altLang="en-US"/>
              <a:t>、</a:t>
            </a:r>
            <a:r>
              <a:rPr lang="en-US" altLang="zh-CN"/>
              <a:t>"</a:t>
            </a:r>
            <a:r>
              <a:rPr lang="zh-CN" altLang="en-US"/>
              <a:t>未被看见的</a:t>
            </a:r>
            <a:r>
              <a:rPr lang="en-US" altLang="zh-CN"/>
              <a:t>" </a:t>
            </a:r>
            <a:r>
              <a:rPr lang="zh-CN" altLang="en-US"/>
              <a:t>或</a:t>
            </a:r>
            <a:r>
              <a:rPr lang="en-US" altLang="zh-CN"/>
              <a:t> "</a:t>
            </a:r>
            <a:r>
              <a:rPr lang="zh-CN" altLang="en-US"/>
              <a:t>未曾出现的</a:t>
            </a:r>
            <a:r>
              <a:rPr lang="en-US" altLang="zh-CN"/>
              <a:t>"</a:t>
            </a:r>
            <a:r>
              <a:rPr lang="zh-CN" altLang="en-US"/>
              <a:t>，指的是从未被看过、遇到过或者经历过的事物或情况。</a:t>
            </a:r>
            <a:endParaRPr lang="zh-CN" altLang="en-US"/>
          </a:p>
          <a:p>
            <a:endParaRPr lang="zh-CN" altLang="en-US"/>
          </a:p>
          <a:p>
            <a:r>
              <a:rPr lang="en-US" altLang="zh-CN"/>
              <a:t>Probabilistic" </a:t>
            </a:r>
            <a:r>
              <a:rPr lang="zh-CN" altLang="en-US"/>
              <a:t>可以翻译为</a:t>
            </a:r>
            <a:r>
              <a:rPr lang="en-US" altLang="zh-CN"/>
              <a:t> "</a:t>
            </a:r>
            <a:r>
              <a:rPr lang="zh-CN" altLang="en-US"/>
              <a:t>概率的</a:t>
            </a:r>
            <a:r>
              <a:rPr lang="en-US" altLang="zh-CN"/>
              <a:t>" </a:t>
            </a:r>
            <a:r>
              <a:rPr lang="zh-CN" altLang="en-US"/>
              <a:t>或</a:t>
            </a:r>
            <a:r>
              <a:rPr lang="en-US" altLang="zh-CN"/>
              <a:t> "</a:t>
            </a:r>
            <a:r>
              <a:rPr lang="zh-CN" altLang="en-US"/>
              <a:t>基于概率的</a:t>
            </a:r>
            <a:r>
              <a:rPr lang="en-US" altLang="zh-CN"/>
              <a:t>"</a:t>
            </a:r>
            <a:r>
              <a:rPr lang="zh-CN" altLang="en-US"/>
              <a:t>，指的是与概率或不确定性相关的事物，通常用于描述在不确定条件下做出预测或决策的模型、方法或系统。</a:t>
            </a:r>
            <a:endParaRPr lang="zh-CN" altLang="en-US"/>
          </a:p>
          <a:p>
            <a:endParaRPr lang="zh-CN" altLang="en-US"/>
          </a:p>
          <a:p>
            <a:r>
              <a:rPr lang="en-US" altLang="zh-CN"/>
              <a:t>"stride" </a:t>
            </a:r>
            <a:r>
              <a:rPr lang="zh-CN" altLang="en-US"/>
              <a:t>是指在数据处理过程中，窗口滑动时每次移动的步长。步幅；</a:t>
            </a:r>
            <a:endParaRPr lang="zh-CN" altLang="en-US"/>
          </a:p>
          <a:p>
            <a:endParaRPr lang="en-US" altLang="zh-CN"/>
          </a:p>
          <a:p>
            <a:r>
              <a:rPr lang="en-US" altLang="zh-CN"/>
              <a:t>"Quantile"</a:t>
            </a:r>
            <a:r>
              <a:rPr lang="zh-CN" altLang="en-US"/>
              <a:t>（分位数）</a:t>
            </a:r>
            <a:endParaRPr lang="zh-CN" altLang="en-US"/>
          </a:p>
          <a:p>
            <a:endParaRPr lang="zh-CN" altLang="en-US"/>
          </a:p>
          <a:p>
            <a:r>
              <a:rPr lang="en-US" altLang="zh-CN"/>
              <a:t>"Deterministic"</a:t>
            </a:r>
            <a:r>
              <a:rPr lang="zh-CN" altLang="en-US"/>
              <a:t>（确定性）</a:t>
            </a:r>
            <a:r>
              <a:rPr lang="en-US" altLang="zh-CN"/>
              <a:t>"Subset"</a:t>
            </a:r>
            <a:r>
              <a:rPr lang="zh-CN" altLang="en-US"/>
              <a:t>（子集）</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Out-of-distribution / Zero-shot Forecasting</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760095" y="1730693"/>
            <a:ext cx="5080000" cy="3169285"/>
          </a:xfrm>
          <a:prstGeom prst="rect">
            <a:avLst/>
          </a:prstGeom>
        </p:spPr>
        <p:txBody>
          <a:bodyPr>
            <a:spAutoFit/>
          </a:bodyPr>
          <a:p>
            <a:r>
              <a:rPr lang="en-US" altLang="zh-CN" sz="2000"/>
              <a:t>Point forecasts</a:t>
            </a:r>
            <a:r>
              <a:rPr lang="zh-CN" altLang="en-US" sz="2000"/>
              <a:t>（点预测）</a:t>
            </a:r>
            <a:endParaRPr lang="zh-CN" altLang="en-US" sz="2000"/>
          </a:p>
          <a:p>
            <a:endParaRPr lang="zh-CN" altLang="en-US" sz="2000"/>
          </a:p>
          <a:p>
            <a:r>
              <a:rPr lang="en-US" altLang="zh-CN" sz="2000"/>
              <a:t>Median</a:t>
            </a:r>
            <a:r>
              <a:rPr lang="zh-CN" altLang="en-US" sz="2000"/>
              <a:t>（中位数）</a:t>
            </a:r>
            <a:endParaRPr lang="zh-CN" altLang="en-US" sz="2000"/>
          </a:p>
          <a:p>
            <a:endParaRPr lang="zh-CN" altLang="en-US" sz="2000"/>
          </a:p>
          <a:p>
            <a:r>
              <a:rPr lang="en-US" altLang="zh-CN" sz="2000"/>
              <a:t>Predictive distribution</a:t>
            </a:r>
            <a:r>
              <a:rPr lang="zh-CN" altLang="en-US" sz="2000"/>
              <a:t>（预测分布）</a:t>
            </a:r>
            <a:endParaRPr lang="zh-CN" altLang="en-US" sz="2000"/>
          </a:p>
          <a:p>
            <a:endParaRPr lang="zh-CN" altLang="en-US" sz="2000"/>
          </a:p>
          <a:p>
            <a:r>
              <a:rPr lang="en-US" altLang="zh-CN" sz="2000"/>
              <a:t>"Tenuous" </a:t>
            </a:r>
            <a:r>
              <a:rPr lang="zh-CN" altLang="en-US" sz="2000"/>
              <a:t>是一个形容词，表示</a:t>
            </a:r>
            <a:r>
              <a:rPr lang="en-US" altLang="zh-CN" sz="2000"/>
              <a:t>“</a:t>
            </a:r>
            <a:r>
              <a:rPr lang="zh-CN" altLang="en-US" sz="2000"/>
              <a:t>脆弱的</a:t>
            </a:r>
            <a:r>
              <a:rPr lang="en-US" altLang="zh-CN" sz="2000"/>
              <a:t>”</a:t>
            </a:r>
            <a:r>
              <a:rPr lang="zh-CN" altLang="en-US" sz="2000"/>
              <a:t>、</a:t>
            </a:r>
            <a:r>
              <a:rPr lang="en-US" altLang="zh-CN" sz="2000"/>
              <a:t>“</a:t>
            </a:r>
            <a:r>
              <a:rPr lang="zh-CN" altLang="en-US" sz="2000"/>
              <a:t>薄弱的</a:t>
            </a:r>
            <a:r>
              <a:rPr lang="en-US" altLang="zh-CN" sz="2000"/>
              <a:t>”</a:t>
            </a:r>
            <a:endParaRPr lang="en-US" altLang="zh-CN" sz="2000"/>
          </a:p>
          <a:p>
            <a:endParaRPr lang="en-US" altLang="zh-CN" sz="2000"/>
          </a:p>
          <a:p>
            <a:r>
              <a:rPr lang="en-US" altLang="zh-CN" sz="2000"/>
              <a:t>Less consistent</a:t>
            </a:r>
            <a:r>
              <a:rPr lang="zh-CN" altLang="en-US" sz="2000"/>
              <a:t>（较不稳定）</a:t>
            </a:r>
            <a:endParaRPr lang="zh-CN" alt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AblationStudy</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550545" y="1599882"/>
            <a:ext cx="5080000" cy="4399915"/>
          </a:xfrm>
          <a:prstGeom prst="rect">
            <a:avLst/>
          </a:prstGeom>
        </p:spPr>
        <p:txBody>
          <a:bodyPr>
            <a:spAutoFit/>
          </a:bodyPr>
          <a:p>
            <a:r>
              <a:rPr lang="en-US" altLang="zh-CN" sz="2000"/>
              <a:t>Deterioration" </a:t>
            </a:r>
            <a:r>
              <a:rPr lang="zh-CN" altLang="en-US" sz="2000"/>
              <a:t>是名词，表示恶化、退化、变坏，指某事物的质量、状态或条件随着时间的推移变得更差或更低。</a:t>
            </a:r>
            <a:endParaRPr lang="zh-CN" altLang="en-US" sz="2000"/>
          </a:p>
          <a:p>
            <a:endParaRPr lang="zh-CN" altLang="en-US" sz="2000"/>
          </a:p>
          <a:p>
            <a:r>
              <a:rPr lang="en-US" altLang="zh-CN" sz="2000"/>
              <a:t>Additive" </a:t>
            </a:r>
            <a:r>
              <a:rPr lang="zh-CN" altLang="en-US" sz="2000"/>
              <a:t>是一个形容词：附加的，增加的，也可以作为名词使用，表示</a:t>
            </a:r>
            <a:r>
              <a:rPr lang="en-US" altLang="zh-CN" sz="2000"/>
              <a:t>“</a:t>
            </a:r>
            <a:r>
              <a:rPr lang="zh-CN" altLang="en-US" sz="2000"/>
              <a:t>添加的</a:t>
            </a:r>
            <a:r>
              <a:rPr lang="en-US" altLang="zh-CN" sz="2000"/>
              <a:t>”</a:t>
            </a:r>
            <a:r>
              <a:rPr lang="zh-CN" altLang="en-US" sz="2000"/>
              <a:t>或</a:t>
            </a:r>
            <a:r>
              <a:rPr lang="en-US" altLang="zh-CN" sz="2000"/>
              <a:t>“</a:t>
            </a:r>
            <a:r>
              <a:rPr lang="zh-CN" altLang="en-US" sz="2000"/>
              <a:t>添加剂</a:t>
            </a:r>
            <a:r>
              <a:rPr lang="en-US" altLang="zh-CN" sz="2000"/>
              <a:t>”</a:t>
            </a:r>
            <a:r>
              <a:rPr lang="zh-CN" altLang="en-US" sz="2000"/>
              <a:t>。</a:t>
            </a:r>
            <a:endParaRPr lang="zh-CN" altLang="en-US" sz="2000"/>
          </a:p>
          <a:p>
            <a:endParaRPr lang="zh-CN" altLang="en-US" sz="2000"/>
          </a:p>
          <a:p>
            <a:r>
              <a:rPr lang="en-US" altLang="zh-CN" sz="2000"/>
              <a:t>"Suboptimal" </a:t>
            </a:r>
            <a:r>
              <a:rPr lang="zh-CN" altLang="en-US" sz="2000"/>
              <a:t>是一个形容词，表示</a:t>
            </a:r>
            <a:r>
              <a:rPr lang="en-US" altLang="zh-CN" sz="2000"/>
              <a:t>“</a:t>
            </a:r>
            <a:r>
              <a:rPr lang="zh-CN" altLang="en-US" sz="2000"/>
              <a:t>次优的</a:t>
            </a:r>
            <a:r>
              <a:rPr lang="en-US" altLang="zh-CN" sz="2000"/>
              <a:t>”</a:t>
            </a:r>
            <a:r>
              <a:rPr lang="zh-CN" altLang="en-US" sz="2000"/>
              <a:t>或</a:t>
            </a:r>
            <a:r>
              <a:rPr lang="en-US" altLang="zh-CN" sz="2000"/>
              <a:t>“</a:t>
            </a:r>
            <a:r>
              <a:rPr lang="zh-CN" altLang="en-US" sz="2000"/>
              <a:t>不尽如人意的</a:t>
            </a:r>
            <a:r>
              <a:rPr lang="en-US" altLang="zh-CN" sz="2000"/>
              <a:t>”</a:t>
            </a:r>
            <a:r>
              <a:rPr lang="zh-CN" altLang="en-US" sz="2000"/>
              <a:t>。</a:t>
            </a:r>
            <a:endParaRPr lang="zh-CN" altLang="en-US" sz="2000"/>
          </a:p>
          <a:p>
            <a:endParaRPr lang="zh-CN" altLang="en-US" sz="2000"/>
          </a:p>
          <a:p>
            <a:r>
              <a:rPr lang="en-US" altLang="zh-CN" sz="2000"/>
              <a:t>"Iterations" </a:t>
            </a:r>
            <a:r>
              <a:rPr lang="zh-CN" altLang="en-US" sz="2000"/>
              <a:t>是名词</a:t>
            </a:r>
            <a:r>
              <a:rPr lang="en-US" altLang="zh-CN" sz="2000"/>
              <a:t> "iteration" </a:t>
            </a:r>
            <a:r>
              <a:rPr lang="zh-CN" altLang="en-US" sz="2000"/>
              <a:t>的复数形式，表示迭代，指重复执行某个过程或步骤，直到达到预期的结果或满足某些条件。</a:t>
            </a:r>
            <a:endParaRPr lang="zh-CN" altLang="en-US" sz="2000"/>
          </a:p>
        </p:txBody>
      </p:sp>
      <p:sp>
        <p:nvSpPr>
          <p:cNvPr id="3" name="文本框 2"/>
          <p:cNvSpPr txBox="1"/>
          <p:nvPr/>
        </p:nvSpPr>
        <p:spPr>
          <a:xfrm>
            <a:off x="6685280" y="1704340"/>
            <a:ext cx="4064000" cy="4707890"/>
          </a:xfrm>
          <a:prstGeom prst="rect">
            <a:avLst/>
          </a:prstGeom>
          <a:noFill/>
        </p:spPr>
        <p:txBody>
          <a:bodyPr wrap="square" rtlCol="0">
            <a:spAutoFit/>
          </a:bodyPr>
          <a:p>
            <a:r>
              <a:rPr lang="en-US" altLang="zh-CN" sz="2000"/>
              <a:t>Previously </a:t>
            </a:r>
            <a:r>
              <a:rPr lang="zh-CN" altLang="en-US" sz="2000"/>
              <a:t>是一个副词，表示</a:t>
            </a:r>
            <a:r>
              <a:rPr lang="en-US" altLang="zh-CN" sz="2000"/>
              <a:t>“</a:t>
            </a:r>
            <a:r>
              <a:rPr lang="zh-CN" altLang="en-US" sz="2000"/>
              <a:t>以前</a:t>
            </a:r>
            <a:r>
              <a:rPr lang="en-US" altLang="zh-CN" sz="2000"/>
              <a:t>”</a:t>
            </a:r>
            <a:r>
              <a:rPr lang="zh-CN" altLang="en-US" sz="2000"/>
              <a:t>或</a:t>
            </a:r>
            <a:r>
              <a:rPr lang="en-US" altLang="zh-CN" sz="2000"/>
              <a:t>“</a:t>
            </a:r>
            <a:r>
              <a:rPr lang="zh-CN" altLang="en-US" sz="2000"/>
              <a:t>之前</a:t>
            </a:r>
            <a:r>
              <a:rPr lang="en-US" altLang="zh-CN" sz="2000"/>
              <a:t>”</a:t>
            </a:r>
            <a:endParaRPr lang="en-US" altLang="zh-CN" sz="2000"/>
          </a:p>
          <a:p>
            <a:endParaRPr lang="en-US" altLang="zh-CN" sz="2000"/>
          </a:p>
          <a:p>
            <a:r>
              <a:rPr lang="en-US" altLang="zh-CN" sz="2000"/>
              <a:t>Desiderata</a:t>
            </a:r>
            <a:r>
              <a:rPr lang="zh-CN" altLang="en-US" sz="2000"/>
              <a:t>（复数形式）是拉丁语词，意思是</a:t>
            </a:r>
            <a:r>
              <a:rPr lang="en-US" altLang="zh-CN" sz="2000"/>
              <a:t>“</a:t>
            </a:r>
            <a:r>
              <a:rPr lang="zh-CN" altLang="en-US" sz="2000"/>
              <a:t>应得的东西</a:t>
            </a:r>
            <a:r>
              <a:rPr lang="en-US" altLang="zh-CN" sz="2000"/>
              <a:t>”</a:t>
            </a:r>
            <a:r>
              <a:rPr lang="zh-CN" altLang="en-US" sz="2000"/>
              <a:t>或</a:t>
            </a:r>
            <a:r>
              <a:rPr lang="en-US" altLang="zh-CN" sz="2000"/>
              <a:t>“</a:t>
            </a:r>
            <a:r>
              <a:rPr lang="zh-CN" altLang="en-US" sz="2000"/>
              <a:t>所需的东西</a:t>
            </a:r>
            <a:r>
              <a:rPr lang="en-US" altLang="zh-CN" sz="2000"/>
              <a:t>”</a:t>
            </a:r>
            <a:r>
              <a:rPr lang="zh-CN" altLang="en-US" sz="2000"/>
              <a:t>。</a:t>
            </a:r>
            <a:endParaRPr lang="zh-CN" altLang="en-US" sz="2000"/>
          </a:p>
          <a:p>
            <a:endParaRPr lang="zh-CN" altLang="en-US" sz="2000"/>
          </a:p>
          <a:p>
            <a:r>
              <a:rPr lang="en-US" altLang="zh-CN" sz="2000"/>
              <a:t>Desired </a:t>
            </a:r>
            <a:r>
              <a:rPr lang="zh-CN" altLang="en-US" sz="2000"/>
              <a:t>是形容词，表示</a:t>
            </a:r>
            <a:r>
              <a:rPr lang="en-US" altLang="zh-CN" sz="2000"/>
              <a:t>“</a:t>
            </a:r>
            <a:r>
              <a:rPr lang="zh-CN" altLang="en-US" sz="2000"/>
              <a:t>期望的</a:t>
            </a:r>
            <a:r>
              <a:rPr lang="en-US" altLang="zh-CN" sz="2000"/>
              <a:t>”</a:t>
            </a:r>
            <a:r>
              <a:rPr lang="zh-CN" altLang="en-US" sz="2000"/>
              <a:t>、</a:t>
            </a:r>
            <a:r>
              <a:rPr lang="en-US" altLang="zh-CN" sz="2000"/>
              <a:t>“</a:t>
            </a:r>
            <a:r>
              <a:rPr lang="zh-CN" altLang="en-US" sz="2000"/>
              <a:t>渴望的</a:t>
            </a:r>
            <a:r>
              <a:rPr lang="en-US" altLang="zh-CN" sz="2000"/>
              <a:t>”</a:t>
            </a:r>
            <a:r>
              <a:rPr lang="zh-CN" altLang="en-US" sz="2000"/>
              <a:t>或</a:t>
            </a:r>
            <a:r>
              <a:rPr lang="en-US" altLang="zh-CN" sz="2000"/>
              <a:t>“</a:t>
            </a:r>
            <a:r>
              <a:rPr lang="zh-CN" altLang="en-US" sz="2000"/>
              <a:t>想要的</a:t>
            </a:r>
            <a:r>
              <a:rPr lang="en-US" altLang="zh-CN" sz="2000"/>
              <a:t>”</a:t>
            </a:r>
            <a:r>
              <a:rPr lang="zh-CN" altLang="en-US" sz="2000"/>
              <a:t>。</a:t>
            </a:r>
            <a:endParaRPr lang="zh-CN" altLang="en-US" sz="2000"/>
          </a:p>
          <a:p>
            <a:endParaRPr lang="zh-CN" altLang="en-US" sz="2000"/>
          </a:p>
          <a:p>
            <a:r>
              <a:rPr lang="en-US" altLang="zh-CN" sz="2000"/>
              <a:t>Get away with </a:t>
            </a:r>
            <a:r>
              <a:rPr lang="zh-CN" altLang="en-US" sz="2000"/>
              <a:t>是一个短语，意思是</a:t>
            </a:r>
            <a:r>
              <a:rPr lang="en-US" altLang="zh-CN" sz="2000"/>
              <a:t>“</a:t>
            </a:r>
            <a:r>
              <a:rPr lang="zh-CN" altLang="en-US" sz="2000"/>
              <a:t>逃脱惩罚</a:t>
            </a:r>
            <a:r>
              <a:rPr lang="en-US" altLang="zh-CN" sz="2000"/>
              <a:t>”</a:t>
            </a:r>
            <a:r>
              <a:rPr lang="zh-CN" altLang="en-US" sz="2000"/>
              <a:t>、</a:t>
            </a:r>
            <a:r>
              <a:rPr lang="en-US" altLang="zh-CN" sz="2000"/>
              <a:t>“</a:t>
            </a:r>
            <a:r>
              <a:rPr lang="zh-CN" altLang="en-US" sz="2000"/>
              <a:t>侥幸逃脱惩罚</a:t>
            </a:r>
            <a:r>
              <a:rPr lang="en-US" altLang="zh-CN" sz="2000"/>
              <a:t>”</a:t>
            </a:r>
            <a:r>
              <a:rPr lang="zh-CN" altLang="en-US" sz="2000"/>
              <a:t>或</a:t>
            </a:r>
            <a:r>
              <a:rPr lang="en-US" altLang="zh-CN" sz="2000"/>
              <a:t>“</a:t>
            </a:r>
            <a:r>
              <a:rPr lang="zh-CN" altLang="en-US" sz="2000"/>
              <a:t>没有受到应得的惩罚</a:t>
            </a:r>
            <a:r>
              <a:rPr lang="en-US" altLang="zh-CN" sz="2000"/>
              <a:t>”</a:t>
            </a:r>
            <a:r>
              <a:rPr lang="zh-CN" altLang="en-US" sz="2000"/>
              <a:t>。它通常指某人做了某事（尤其是做错事或违反规则）但没有受到惩罚或责任追究。</a:t>
            </a:r>
            <a:endParaRPr lang="zh-CN" altLang="en-US" sz="2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Further Analysis</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690880" y="1875155"/>
            <a:ext cx="4064000" cy="3138170"/>
          </a:xfrm>
          <a:prstGeom prst="rect">
            <a:avLst/>
          </a:prstGeom>
          <a:noFill/>
        </p:spPr>
        <p:txBody>
          <a:bodyPr wrap="square" rtlCol="0">
            <a:spAutoFit/>
          </a:bodyPr>
          <a:p>
            <a:r>
              <a:rPr lang="en-US" altLang="zh-CN"/>
              <a:t>Suffer from </a:t>
            </a:r>
            <a:r>
              <a:rPr lang="zh-CN" altLang="en-US"/>
              <a:t>是一个短语，意思是</a:t>
            </a:r>
            <a:r>
              <a:rPr lang="en-US" altLang="zh-CN"/>
              <a:t>“</a:t>
            </a:r>
            <a:r>
              <a:rPr lang="zh-CN" altLang="en-US"/>
              <a:t>遭受</a:t>
            </a:r>
            <a:r>
              <a:rPr lang="en-US" altLang="zh-CN"/>
              <a:t>…</a:t>
            </a:r>
            <a:r>
              <a:rPr lang="zh-CN" altLang="en-US"/>
              <a:t>之苦</a:t>
            </a:r>
            <a:r>
              <a:rPr lang="en-US" altLang="zh-CN"/>
              <a:t>”</a:t>
            </a:r>
            <a:r>
              <a:rPr lang="zh-CN" altLang="en-US"/>
              <a:t>或</a:t>
            </a:r>
            <a:r>
              <a:rPr lang="en-US" altLang="zh-CN"/>
              <a:t>“</a:t>
            </a:r>
            <a:r>
              <a:rPr lang="zh-CN" altLang="en-US"/>
              <a:t>患有</a:t>
            </a:r>
            <a:r>
              <a:rPr lang="en-US" altLang="zh-CN"/>
              <a:t>…”</a:t>
            </a:r>
            <a:r>
              <a:rPr lang="zh-CN" altLang="en-US"/>
              <a:t>。</a:t>
            </a:r>
            <a:endParaRPr lang="zh-CN" altLang="en-US"/>
          </a:p>
          <a:p>
            <a:endParaRPr lang="zh-CN" altLang="en-US"/>
          </a:p>
          <a:p>
            <a:r>
              <a:rPr lang="en-US" altLang="zh-CN"/>
              <a:t>Disparity </a:t>
            </a:r>
            <a:r>
              <a:rPr lang="zh-CN" altLang="en-US"/>
              <a:t>是名词，指的是</a:t>
            </a:r>
            <a:r>
              <a:rPr lang="en-US" altLang="zh-CN"/>
              <a:t>“</a:t>
            </a:r>
            <a:r>
              <a:rPr lang="zh-CN" altLang="en-US"/>
              <a:t>差异</a:t>
            </a:r>
            <a:r>
              <a:rPr lang="en-US" altLang="zh-CN"/>
              <a:t>”</a:t>
            </a:r>
            <a:r>
              <a:rPr lang="zh-CN" altLang="en-US"/>
              <a:t>或</a:t>
            </a:r>
            <a:r>
              <a:rPr lang="en-US" altLang="zh-CN"/>
              <a:t>“</a:t>
            </a:r>
            <a:r>
              <a:rPr lang="zh-CN" altLang="en-US"/>
              <a:t>不平等</a:t>
            </a:r>
            <a:r>
              <a:rPr lang="en-US" altLang="zh-CN"/>
              <a:t>”</a:t>
            </a:r>
            <a:r>
              <a:rPr lang="zh-CN" altLang="en-US"/>
              <a:t>，尤其是指在数量、质量、程度等方面的显著差距。它通常用于描述两个或多个事物之间的显著不同，尤其在社会、经济或健康等领域。</a:t>
            </a:r>
            <a:endParaRPr lang="zh-CN" altLang="en-US"/>
          </a:p>
          <a:p>
            <a:endParaRPr lang="zh-CN" altLang="en-US"/>
          </a:p>
          <a:p>
            <a:r>
              <a:rPr lang="en-US" altLang="zh-CN"/>
              <a:t>Whopping </a:t>
            </a:r>
            <a:r>
              <a:rPr lang="zh-CN" altLang="en-US"/>
              <a:t>是一个形容词，通常用来表示</a:t>
            </a:r>
            <a:r>
              <a:rPr lang="en-US" altLang="zh-CN"/>
              <a:t>“</a:t>
            </a:r>
            <a:r>
              <a:rPr lang="zh-CN" altLang="en-US"/>
              <a:t>巨大的</a:t>
            </a:r>
            <a:r>
              <a:rPr lang="en-US" altLang="zh-CN"/>
              <a:t>”</a:t>
            </a:r>
            <a:r>
              <a:rPr lang="zh-CN" altLang="en-US"/>
              <a:t>或</a:t>
            </a:r>
            <a:r>
              <a:rPr lang="en-US" altLang="zh-CN"/>
              <a:t>“</a:t>
            </a:r>
            <a:r>
              <a:rPr lang="zh-CN" altLang="en-US"/>
              <a:t>极大的</a:t>
            </a:r>
            <a:r>
              <a:rPr lang="en-US" altLang="zh-CN"/>
              <a:t>”</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Conclusion</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675005" y="1575118"/>
            <a:ext cx="5080000" cy="4399915"/>
          </a:xfrm>
          <a:prstGeom prst="rect">
            <a:avLst/>
          </a:prstGeom>
        </p:spPr>
        <p:txBody>
          <a:bodyPr>
            <a:spAutoFit/>
          </a:bodyPr>
          <a:p>
            <a:r>
              <a:rPr lang="en-US" altLang="zh-CN" sz="2000"/>
              <a:t>Heuristic</a:t>
            </a:r>
            <a:r>
              <a:rPr lang="zh-CN" altLang="en-US" sz="2000"/>
              <a:t>（启发式）</a:t>
            </a:r>
            <a:endParaRPr lang="zh-CN" altLang="en-US" sz="2000"/>
          </a:p>
          <a:p>
            <a:endParaRPr lang="zh-CN" altLang="en-US" sz="2000"/>
          </a:p>
          <a:p>
            <a:r>
              <a:rPr lang="en-US" altLang="zh-CN" sz="2000"/>
              <a:t>Amenable </a:t>
            </a:r>
            <a:r>
              <a:rPr lang="zh-CN" altLang="en-US" sz="2000"/>
              <a:t>是一个形容词，表示某人或某事物</a:t>
            </a:r>
            <a:r>
              <a:rPr lang="en-US" altLang="zh-CN" sz="2000"/>
              <a:t>“</a:t>
            </a:r>
            <a:r>
              <a:rPr lang="zh-CN" altLang="en-US" sz="2000"/>
              <a:t>易于接受的</a:t>
            </a:r>
            <a:r>
              <a:rPr lang="en-US" altLang="zh-CN" sz="2000"/>
              <a:t>”</a:t>
            </a:r>
            <a:r>
              <a:rPr lang="zh-CN" altLang="en-US" sz="2000"/>
              <a:t>、</a:t>
            </a:r>
            <a:r>
              <a:rPr lang="en-US" altLang="zh-CN" sz="2000"/>
              <a:t>“</a:t>
            </a:r>
            <a:r>
              <a:rPr lang="zh-CN" altLang="en-US" sz="2000"/>
              <a:t>愿意配合的</a:t>
            </a:r>
            <a:r>
              <a:rPr lang="en-US" altLang="zh-CN" sz="2000"/>
              <a:t>”</a:t>
            </a:r>
            <a:r>
              <a:rPr lang="zh-CN" altLang="en-US" sz="2000"/>
              <a:t>或</a:t>
            </a:r>
            <a:r>
              <a:rPr lang="en-US" altLang="zh-CN" sz="2000"/>
              <a:t>“</a:t>
            </a:r>
            <a:r>
              <a:rPr lang="zh-CN" altLang="en-US" sz="2000"/>
              <a:t>易于影响的</a:t>
            </a:r>
            <a:r>
              <a:rPr lang="en-US" altLang="zh-CN" sz="2000"/>
              <a:t>”</a:t>
            </a:r>
            <a:r>
              <a:rPr lang="zh-CN" altLang="en-US" sz="2000"/>
              <a:t>。</a:t>
            </a:r>
            <a:endParaRPr lang="zh-CN" altLang="en-US" sz="2000"/>
          </a:p>
          <a:p>
            <a:endParaRPr lang="zh-CN" altLang="en-US" sz="2000"/>
          </a:p>
          <a:p>
            <a:r>
              <a:rPr lang="en-US" altLang="zh-CN" sz="2000"/>
              <a:t>Incorporating </a:t>
            </a:r>
            <a:r>
              <a:rPr lang="zh-CN" altLang="en-US" sz="2000"/>
              <a:t>是动词</a:t>
            </a:r>
            <a:r>
              <a:rPr lang="en-US" altLang="zh-CN" sz="2000"/>
              <a:t> incorporate </a:t>
            </a:r>
            <a:r>
              <a:rPr lang="zh-CN" altLang="en-US" sz="2000"/>
              <a:t>的现在分词形式，表示</a:t>
            </a:r>
            <a:r>
              <a:rPr lang="en-US" altLang="zh-CN" sz="2000"/>
              <a:t>“</a:t>
            </a:r>
            <a:r>
              <a:rPr lang="zh-CN" altLang="en-US" sz="2000"/>
              <a:t>包含</a:t>
            </a:r>
            <a:r>
              <a:rPr lang="en-US" altLang="zh-CN" sz="2000"/>
              <a:t>”</a:t>
            </a:r>
            <a:r>
              <a:rPr lang="zh-CN" altLang="en-US" sz="2000"/>
              <a:t>、</a:t>
            </a:r>
            <a:r>
              <a:rPr lang="en-US" altLang="zh-CN" sz="2000"/>
              <a:t>“</a:t>
            </a:r>
            <a:r>
              <a:rPr lang="zh-CN" altLang="en-US" sz="2000"/>
              <a:t>合并</a:t>
            </a:r>
            <a:r>
              <a:rPr lang="en-US" altLang="zh-CN" sz="2000"/>
              <a:t>”</a:t>
            </a:r>
            <a:r>
              <a:rPr lang="zh-CN" altLang="en-US" sz="2000"/>
              <a:t>或</a:t>
            </a:r>
            <a:r>
              <a:rPr lang="en-US" altLang="zh-CN" sz="2000"/>
              <a:t>“</a:t>
            </a:r>
            <a:r>
              <a:rPr lang="zh-CN" altLang="en-US" sz="2000"/>
              <a:t>将</a:t>
            </a:r>
            <a:r>
              <a:rPr lang="en-US" altLang="zh-CN" sz="2000"/>
              <a:t>…</a:t>
            </a:r>
            <a:r>
              <a:rPr lang="zh-CN" altLang="en-US" sz="2000"/>
              <a:t>纳入</a:t>
            </a:r>
            <a:r>
              <a:rPr lang="en-US" altLang="zh-CN" sz="2000"/>
              <a:t>”</a:t>
            </a:r>
            <a:r>
              <a:rPr lang="zh-CN" altLang="en-US" sz="2000"/>
              <a:t>。</a:t>
            </a:r>
            <a:endParaRPr lang="zh-CN" altLang="en-US" sz="2000"/>
          </a:p>
          <a:p>
            <a:endParaRPr lang="zh-CN" altLang="en-US" sz="2000"/>
          </a:p>
          <a:p>
            <a:r>
              <a:rPr lang="en-US" altLang="zh-CN" sz="2000"/>
              <a:t>Tabular </a:t>
            </a:r>
            <a:r>
              <a:rPr lang="zh-CN" altLang="en-US" sz="2000"/>
              <a:t>是一个形容词，指的是</a:t>
            </a:r>
            <a:r>
              <a:rPr lang="en-US" altLang="zh-CN" sz="2000"/>
              <a:t>“</a:t>
            </a:r>
            <a:r>
              <a:rPr lang="zh-CN" altLang="en-US" sz="2000"/>
              <a:t>表格形式的</a:t>
            </a:r>
            <a:r>
              <a:rPr lang="en-US" altLang="zh-CN" sz="2000"/>
              <a:t>”</a:t>
            </a:r>
            <a:r>
              <a:rPr lang="zh-CN" altLang="en-US" sz="2000"/>
              <a:t>或</a:t>
            </a:r>
            <a:r>
              <a:rPr lang="en-US" altLang="zh-CN" sz="2000"/>
              <a:t>“</a:t>
            </a:r>
            <a:r>
              <a:rPr lang="zh-CN" altLang="en-US" sz="2000"/>
              <a:t>以表格呈现的</a:t>
            </a:r>
            <a:r>
              <a:rPr lang="en-US" altLang="zh-CN" sz="2000"/>
              <a:t>”</a:t>
            </a:r>
            <a:r>
              <a:rPr lang="zh-CN" altLang="en-US" sz="2000"/>
              <a:t>。</a:t>
            </a:r>
            <a:endParaRPr lang="zh-CN" altLang="en-US" sz="2000"/>
          </a:p>
          <a:p>
            <a:endParaRPr lang="zh-CN" altLang="en-US" sz="2000"/>
          </a:p>
          <a:p>
            <a:r>
              <a:rPr lang="en-US" altLang="zh-CN" sz="2000"/>
              <a:t>Unlocked </a:t>
            </a:r>
            <a:r>
              <a:rPr lang="zh-CN" altLang="en-US" sz="2000"/>
              <a:t>是</a:t>
            </a:r>
            <a:r>
              <a:rPr lang="en-US" altLang="zh-CN" sz="2000"/>
              <a:t> unlock </a:t>
            </a:r>
            <a:r>
              <a:rPr lang="zh-CN" altLang="en-US" sz="2000"/>
              <a:t>的过去分词或形容词形式，表示</a:t>
            </a:r>
            <a:r>
              <a:rPr lang="en-US" altLang="zh-CN" sz="2000"/>
              <a:t>“</a:t>
            </a:r>
            <a:r>
              <a:rPr lang="zh-CN" altLang="en-US" sz="2000"/>
              <a:t>解锁的</a:t>
            </a:r>
            <a:r>
              <a:rPr lang="en-US" altLang="zh-CN" sz="2000"/>
              <a:t>”</a:t>
            </a:r>
            <a:r>
              <a:rPr lang="zh-CN" altLang="en-US" sz="2000"/>
              <a:t>、</a:t>
            </a:r>
            <a:r>
              <a:rPr lang="en-US" altLang="zh-CN" sz="2000"/>
              <a:t>“</a:t>
            </a:r>
            <a:r>
              <a:rPr lang="zh-CN" altLang="en-US" sz="2000"/>
              <a:t>未加锁的</a:t>
            </a:r>
            <a:r>
              <a:rPr lang="en-US" altLang="zh-CN" sz="2000"/>
              <a:t>”</a:t>
            </a:r>
            <a:r>
              <a:rPr lang="zh-CN" altLang="en-US" sz="2000"/>
              <a:t>或</a:t>
            </a:r>
            <a:r>
              <a:rPr lang="en-US" altLang="zh-CN" sz="2000"/>
              <a:t>“</a:t>
            </a:r>
            <a:r>
              <a:rPr lang="zh-CN" altLang="en-US" sz="2000"/>
              <a:t>打开的</a:t>
            </a:r>
            <a:r>
              <a:rPr lang="en-US" altLang="zh-CN" sz="2000"/>
              <a:t>”</a:t>
            </a:r>
            <a:endParaRPr lang="en-US" altLang="zh-CN" sz="2000"/>
          </a:p>
        </p:txBody>
      </p:sp>
      <p:sp>
        <p:nvSpPr>
          <p:cNvPr id="3" name="文本框 2"/>
          <p:cNvSpPr txBox="1"/>
          <p:nvPr/>
        </p:nvSpPr>
        <p:spPr>
          <a:xfrm>
            <a:off x="6258560" y="1976120"/>
            <a:ext cx="4064000" cy="2306955"/>
          </a:xfrm>
          <a:prstGeom prst="rect">
            <a:avLst/>
          </a:prstGeom>
          <a:noFill/>
        </p:spPr>
        <p:txBody>
          <a:bodyPr wrap="square" rtlCol="0">
            <a:spAutoFit/>
          </a:bodyPr>
          <a:p>
            <a:r>
              <a:rPr lang="en-US" altLang="zh-CN"/>
              <a:t> In terms of data, LOTSA can be further enhanced  with greater diversity in terms of domain and frequency.</a:t>
            </a:r>
            <a:endParaRPr lang="en-US" altLang="zh-CN"/>
          </a:p>
          <a:p>
            <a:r>
              <a:rPr lang="zh-CN" altLang="en-US"/>
              <a:t>在数据方面，</a:t>
            </a:r>
            <a:r>
              <a:rPr lang="en-US" altLang="zh-CN"/>
              <a:t>LOTSA </a:t>
            </a:r>
            <a:r>
              <a:rPr lang="zh-CN" altLang="en-US"/>
              <a:t>可以通过增加在领域和频率上的多样性来进一步增强。</a:t>
            </a:r>
            <a:endParaRPr lang="zh-CN" altLang="en-US"/>
          </a:p>
          <a:p>
            <a:endParaRPr lang="en-US" altLang="zh-CN"/>
          </a:p>
          <a:p>
            <a:r>
              <a:rPr lang="zh-CN" altLang="en-US"/>
              <a:t>这里，</a:t>
            </a:r>
            <a:r>
              <a:rPr lang="en-US" altLang="zh-CN"/>
              <a:t>“in terms of” </a:t>
            </a:r>
            <a:r>
              <a:rPr lang="zh-CN" altLang="en-US"/>
              <a:t>先翻译为</a:t>
            </a:r>
            <a:r>
              <a:rPr lang="en-US" altLang="zh-CN"/>
              <a:t>“</a:t>
            </a:r>
            <a:r>
              <a:rPr lang="zh-CN" altLang="en-US"/>
              <a:t>在</a:t>
            </a:r>
            <a:r>
              <a:rPr lang="en-US" altLang="zh-CN"/>
              <a:t>...</a:t>
            </a:r>
            <a:r>
              <a:rPr lang="zh-CN" altLang="en-US"/>
              <a:t>方面</a:t>
            </a:r>
            <a:r>
              <a:rPr lang="en-US" altLang="zh-CN"/>
              <a:t>”</a:t>
            </a:r>
            <a:r>
              <a:rPr lang="zh-CN" altLang="en-US"/>
              <a:t>，然后</a:t>
            </a:r>
            <a:r>
              <a:rPr lang="en-US" altLang="zh-CN"/>
              <a:t>“with” </a:t>
            </a:r>
            <a:r>
              <a:rPr lang="zh-CN" altLang="en-US"/>
              <a:t>用于表示</a:t>
            </a:r>
            <a:r>
              <a:rPr lang="en-US" altLang="zh-CN"/>
              <a:t>“</a:t>
            </a:r>
            <a:r>
              <a:rPr lang="zh-CN" altLang="en-US"/>
              <a:t>通过</a:t>
            </a:r>
            <a:r>
              <a:rPr lang="en-US" altLang="zh-CN"/>
              <a:t>”</a:t>
            </a:r>
            <a:r>
              <a:rPr lang="zh-CN" altLang="en-US"/>
              <a:t>。</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Large-scale Open Time Series Archive</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892175" y="1711960"/>
            <a:ext cx="4980305" cy="4603750"/>
          </a:xfrm>
          <a:prstGeom prst="rect">
            <a:avLst/>
          </a:prstGeom>
          <a:noFill/>
        </p:spPr>
        <p:txBody>
          <a:bodyPr wrap="square" rtlCol="0">
            <a:noAutofit/>
          </a:bodyPr>
          <a:p>
            <a:r>
              <a:rPr lang="en-US" altLang="zh-CN" sz="2000"/>
              <a:t>Curated </a:t>
            </a:r>
            <a:r>
              <a:rPr lang="zh-CN" altLang="en-US" sz="2000"/>
              <a:t>是动词</a:t>
            </a:r>
            <a:r>
              <a:rPr lang="en-US" altLang="zh-CN" sz="2000"/>
              <a:t> curate </a:t>
            </a:r>
            <a:r>
              <a:rPr lang="zh-CN" altLang="en-US" sz="2000"/>
              <a:t>的过去分词，意思是</a:t>
            </a:r>
            <a:r>
              <a:rPr lang="en-US" altLang="zh-CN" sz="2000"/>
              <a:t>“</a:t>
            </a:r>
            <a:r>
              <a:rPr lang="zh-CN" altLang="en-US" sz="2000"/>
              <a:t>精心策划的</a:t>
            </a:r>
            <a:r>
              <a:rPr lang="en-US" altLang="zh-CN" sz="2000"/>
              <a:t>”</a:t>
            </a:r>
            <a:r>
              <a:rPr lang="zh-CN" altLang="en-US" sz="2000"/>
              <a:t>或</a:t>
            </a:r>
            <a:r>
              <a:rPr lang="en-US" altLang="zh-CN" sz="2000"/>
              <a:t>“</a:t>
            </a:r>
            <a:r>
              <a:rPr lang="zh-CN" altLang="en-US" sz="2000"/>
              <a:t>精心挑选的</a:t>
            </a:r>
            <a:r>
              <a:rPr lang="en-US" altLang="zh-CN" sz="2000"/>
              <a:t>”</a:t>
            </a:r>
            <a:r>
              <a:rPr lang="zh-CN" altLang="en-US" sz="2000"/>
              <a:t>。</a:t>
            </a:r>
            <a:endParaRPr lang="zh-CN" altLang="en-US" sz="2000"/>
          </a:p>
          <a:p>
            <a:endParaRPr lang="zh-CN" altLang="en-US" sz="2000"/>
          </a:p>
          <a:p>
            <a:r>
              <a:rPr lang="en-US" altLang="zh-CN" sz="2000"/>
              <a:t>Constituent </a:t>
            </a:r>
            <a:r>
              <a:rPr lang="zh-CN" altLang="en-US" sz="2000"/>
              <a:t>是一个名词或形容词，通常表示</a:t>
            </a:r>
            <a:r>
              <a:rPr lang="en-US" altLang="zh-CN" sz="2000"/>
              <a:t>“</a:t>
            </a:r>
            <a:r>
              <a:rPr lang="zh-CN" altLang="en-US" sz="2000"/>
              <a:t>组成部分</a:t>
            </a:r>
            <a:r>
              <a:rPr lang="en-US" altLang="zh-CN" sz="2000"/>
              <a:t>”</a:t>
            </a:r>
            <a:r>
              <a:rPr lang="zh-CN" altLang="en-US" sz="2000"/>
              <a:t>或</a:t>
            </a:r>
            <a:r>
              <a:rPr lang="en-US" altLang="zh-CN" sz="2000"/>
              <a:t>“</a:t>
            </a:r>
            <a:r>
              <a:rPr lang="zh-CN" altLang="en-US" sz="2000"/>
              <a:t>成分</a:t>
            </a:r>
            <a:r>
              <a:rPr lang="en-US" altLang="zh-CN" sz="2000"/>
              <a:t>”</a:t>
            </a:r>
            <a:r>
              <a:rPr lang="zh-CN" altLang="en-US" sz="2000"/>
              <a:t>。它指的是构成整体的一部分，或在某些情况下，也可以指</a:t>
            </a:r>
            <a:r>
              <a:rPr lang="en-US" altLang="zh-CN" sz="2000"/>
              <a:t>“</a:t>
            </a:r>
            <a:r>
              <a:rPr lang="zh-CN" altLang="en-US" sz="2000"/>
              <a:t>选民</a:t>
            </a:r>
            <a:r>
              <a:rPr lang="en-US" altLang="zh-CN" sz="2000"/>
              <a:t>”</a:t>
            </a:r>
            <a:r>
              <a:rPr lang="zh-CN" altLang="en-US" sz="2000"/>
              <a:t>或</a:t>
            </a:r>
            <a:r>
              <a:rPr lang="en-US" altLang="zh-CN" sz="2000"/>
              <a:t>“</a:t>
            </a:r>
            <a:r>
              <a:rPr lang="zh-CN" altLang="en-US" sz="2000"/>
              <a:t>成员</a:t>
            </a:r>
            <a:r>
              <a:rPr lang="en-US" altLang="zh-CN" sz="2000"/>
              <a:t>”</a:t>
            </a:r>
            <a:r>
              <a:rPr lang="zh-CN" altLang="en-US" sz="2000"/>
              <a:t>。</a:t>
            </a:r>
            <a:endParaRPr lang="zh-CN" altLang="en-US" sz="2000"/>
          </a:p>
          <a:p>
            <a:endParaRPr lang="zh-CN" altLang="en-US" sz="2000"/>
          </a:p>
          <a:p>
            <a:r>
              <a:rPr lang="en-US" altLang="zh-CN" sz="2000"/>
              <a:t>BuildingsBench(Emamietal.,2023)(Table8)provides a collection of datasets for residential and </a:t>
            </a:r>
            <a:endParaRPr lang="en-US" altLang="zh-CN" sz="2000"/>
          </a:p>
          <a:p>
            <a:r>
              <a:rPr lang="en-US" altLang="zh-CN" sz="2000"/>
              <a:t> commercial building energy consumption.</a:t>
            </a:r>
            <a:endParaRPr lang="en-US" altLang="zh-CN" sz="2000"/>
          </a:p>
          <a:p>
            <a:r>
              <a:rPr lang="en-US" altLang="zh-CN" sz="2000"/>
              <a:t>BuildingsBench</a:t>
            </a:r>
            <a:r>
              <a:rPr lang="zh-CN" altLang="en-US" sz="2000"/>
              <a:t>（</a:t>
            </a:r>
            <a:r>
              <a:rPr lang="en-US" altLang="zh-CN" sz="2000"/>
              <a:t>Emami </a:t>
            </a:r>
            <a:r>
              <a:rPr lang="zh-CN" altLang="en-US" sz="2000"/>
              <a:t>等，</a:t>
            </a:r>
            <a:r>
              <a:rPr lang="en-US" altLang="zh-CN" sz="2000"/>
              <a:t>2023</a:t>
            </a:r>
            <a:r>
              <a:rPr lang="zh-CN" altLang="en-US" sz="2000"/>
              <a:t>）（表</a:t>
            </a:r>
            <a:r>
              <a:rPr lang="en-US" altLang="zh-CN" sz="2000"/>
              <a:t> 8</a:t>
            </a:r>
            <a:r>
              <a:rPr lang="zh-CN" altLang="en-US" sz="2000"/>
              <a:t>）提供了一系列关于住宅和商业建筑能源消耗的数据集。</a:t>
            </a:r>
            <a:endParaRPr lang="zh-CN" altLang="en-US"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p:txBody>
      </p:sp>
      <p:sp>
        <p:nvSpPr>
          <p:cNvPr id="3" name="文本框 2"/>
          <p:cNvSpPr txBox="1"/>
          <p:nvPr/>
        </p:nvSpPr>
        <p:spPr>
          <a:xfrm>
            <a:off x="6282055" y="1637030"/>
            <a:ext cx="5158105" cy="5015865"/>
          </a:xfrm>
          <a:prstGeom prst="rect">
            <a:avLst/>
          </a:prstGeom>
          <a:noFill/>
        </p:spPr>
        <p:txBody>
          <a:bodyPr wrap="square" rtlCol="0">
            <a:spAutoFit/>
          </a:bodyPr>
          <a:p>
            <a:r>
              <a:rPr lang="en-US" altLang="zh-CN" sz="2000"/>
              <a:t>Simulate </a:t>
            </a:r>
            <a:r>
              <a:rPr lang="zh-CN" altLang="en-US" sz="2000"/>
              <a:t>是一个动词，意思是</a:t>
            </a:r>
            <a:r>
              <a:rPr lang="en-US" altLang="zh-CN" sz="2000"/>
              <a:t>“</a:t>
            </a:r>
            <a:r>
              <a:rPr lang="zh-CN" altLang="en-US" sz="2000"/>
              <a:t>模拟</a:t>
            </a:r>
            <a:r>
              <a:rPr lang="en-US" altLang="zh-CN" sz="2000"/>
              <a:t>”</a:t>
            </a:r>
            <a:r>
              <a:rPr lang="zh-CN" altLang="en-US" sz="2000"/>
              <a:t>或</a:t>
            </a:r>
            <a:r>
              <a:rPr lang="en-US" altLang="zh-CN" sz="2000"/>
              <a:t>“</a:t>
            </a:r>
            <a:r>
              <a:rPr lang="zh-CN" altLang="en-US" sz="2000"/>
              <a:t>仿真</a:t>
            </a:r>
            <a:r>
              <a:rPr lang="en-US" altLang="zh-CN" sz="2000"/>
              <a:t>”</a:t>
            </a:r>
            <a:r>
              <a:rPr lang="zh-CN" altLang="en-US" sz="2000"/>
              <a:t>。</a:t>
            </a:r>
            <a:endParaRPr lang="zh-CN" altLang="en-US" sz="2000"/>
          </a:p>
          <a:p>
            <a:endParaRPr lang="zh-CN" altLang="en-US" sz="2000"/>
          </a:p>
          <a:p>
            <a:r>
              <a:rPr lang="zh-CN" altLang="en-US" sz="2000"/>
              <a:t>同时</a:t>
            </a:r>
            <a:r>
              <a:rPr lang="en-US" altLang="zh-CN" sz="2000"/>
              <a:t>”</a:t>
            </a:r>
            <a:r>
              <a:rPr lang="zh-CN" altLang="en-US" sz="2000"/>
              <a:t>的英文可以用</a:t>
            </a:r>
            <a:r>
              <a:rPr lang="en-US" altLang="zh-CN" sz="2000"/>
              <a:t> "simultaneously" </a:t>
            </a:r>
            <a:r>
              <a:rPr lang="zh-CN" altLang="en-US" sz="2000"/>
              <a:t>或</a:t>
            </a:r>
            <a:r>
              <a:rPr lang="en-US" altLang="zh-CN" sz="2000"/>
              <a:t> "at the same time" </a:t>
            </a:r>
            <a:r>
              <a:rPr lang="zh-CN" altLang="en-US" sz="2000"/>
              <a:t>来表示。</a:t>
            </a:r>
            <a:endParaRPr lang="zh-CN" altLang="en-US" sz="2000"/>
          </a:p>
          <a:p>
            <a:endParaRPr lang="zh-CN" altLang="en-US" sz="2000"/>
          </a:p>
          <a:p>
            <a:r>
              <a:rPr lang="en-US" altLang="zh-CN" sz="2000"/>
              <a:t>Repository </a:t>
            </a:r>
            <a:r>
              <a:rPr lang="zh-CN" altLang="en-US" sz="2000"/>
              <a:t>是指一个存储和管理数据、文件、代码或资源的地方。</a:t>
            </a:r>
            <a:r>
              <a:rPr lang="en-US" altLang="zh-CN" sz="2000"/>
              <a:t>Code Repository (</a:t>
            </a:r>
            <a:r>
              <a:rPr lang="zh-CN" altLang="en-US" sz="2000"/>
              <a:t>代码仓库</a:t>
            </a:r>
            <a:r>
              <a:rPr lang="en-US" altLang="zh-CN" sz="2000"/>
              <a:t>): GitHub</a:t>
            </a:r>
            <a:r>
              <a:rPr lang="zh-CN" altLang="en-US" sz="2000"/>
              <a:t>。</a:t>
            </a:r>
            <a:endParaRPr lang="zh-CN" altLang="en-US" sz="2000"/>
          </a:p>
          <a:p>
            <a:endParaRPr lang="zh-CN" altLang="en-US" sz="2000"/>
          </a:p>
          <a:p>
            <a:r>
              <a:rPr lang="en-US" altLang="zh-CN" sz="2000"/>
              <a:t>Apart from </a:t>
            </a:r>
            <a:r>
              <a:rPr lang="zh-CN" altLang="en-US" sz="2000"/>
              <a:t>是一个短语，意思是</a:t>
            </a:r>
            <a:r>
              <a:rPr lang="en-US" altLang="zh-CN" sz="2000"/>
              <a:t>“</a:t>
            </a:r>
            <a:r>
              <a:rPr lang="zh-CN" altLang="en-US" sz="2000"/>
              <a:t>除了</a:t>
            </a:r>
            <a:r>
              <a:rPr lang="en-US" altLang="zh-CN" sz="2000"/>
              <a:t>”</a:t>
            </a:r>
            <a:r>
              <a:rPr lang="zh-CN" altLang="en-US" sz="2000"/>
              <a:t>或</a:t>
            </a:r>
            <a:r>
              <a:rPr lang="en-US" altLang="zh-CN" sz="2000"/>
              <a:t>“</a:t>
            </a:r>
            <a:r>
              <a:rPr lang="zh-CN" altLang="en-US" sz="2000"/>
              <a:t>除</a:t>
            </a:r>
            <a:r>
              <a:rPr lang="en-US" altLang="zh-CN" sz="2000"/>
              <a:t>…</a:t>
            </a:r>
            <a:r>
              <a:rPr lang="zh-CN" altLang="en-US" sz="2000"/>
              <a:t>之外</a:t>
            </a:r>
            <a:r>
              <a:rPr lang="en-US" altLang="zh-CN" sz="2000"/>
              <a:t>”</a:t>
            </a:r>
            <a:r>
              <a:rPr lang="zh-CN" altLang="en-US" sz="2000"/>
              <a:t>。它常用来表示列举或排除某个事物，指明某物在其他事物之外。</a:t>
            </a:r>
            <a:endParaRPr lang="zh-CN" altLang="en-US" sz="2000"/>
          </a:p>
          <a:p>
            <a:endParaRPr lang="zh-CN" altLang="en-US" sz="2000"/>
          </a:p>
          <a:p>
            <a:r>
              <a:rPr lang="en-US" altLang="zh-CN" sz="2000"/>
              <a:t>Apart </a:t>
            </a:r>
            <a:r>
              <a:rPr lang="zh-CN" altLang="en-US" sz="2000"/>
              <a:t>是一个副词，通常表示</a:t>
            </a:r>
            <a:r>
              <a:rPr lang="en-US" altLang="zh-CN" sz="2000"/>
              <a:t>“</a:t>
            </a:r>
            <a:r>
              <a:rPr lang="zh-CN" altLang="en-US" sz="2000"/>
              <a:t>分开</a:t>
            </a:r>
            <a:r>
              <a:rPr lang="en-US" altLang="zh-CN" sz="2000"/>
              <a:t>”</a:t>
            </a:r>
            <a:r>
              <a:rPr lang="zh-CN" altLang="en-US" sz="2000"/>
              <a:t>、</a:t>
            </a:r>
            <a:r>
              <a:rPr lang="en-US" altLang="zh-CN" sz="2000"/>
              <a:t>“</a:t>
            </a:r>
            <a:r>
              <a:rPr lang="zh-CN" altLang="en-US" sz="2000"/>
              <a:t>分离</a:t>
            </a:r>
            <a:r>
              <a:rPr lang="en-US" altLang="zh-CN" sz="2000"/>
              <a:t>”</a:t>
            </a:r>
            <a:r>
              <a:rPr lang="zh-CN" altLang="en-US" sz="2000"/>
              <a:t>或</a:t>
            </a:r>
            <a:r>
              <a:rPr lang="en-US" altLang="zh-CN" sz="2000"/>
              <a:t>“</a:t>
            </a:r>
            <a:r>
              <a:rPr lang="zh-CN" altLang="en-US" sz="2000"/>
              <a:t>隔开</a:t>
            </a:r>
            <a:r>
              <a:rPr lang="en-US" altLang="zh-CN" sz="2000"/>
              <a:t>”</a:t>
            </a:r>
            <a:r>
              <a:rPr lang="zh-CN" altLang="en-US" sz="2000"/>
              <a:t>的意思。它也可以表示</a:t>
            </a:r>
            <a:r>
              <a:rPr lang="en-US" altLang="zh-CN" sz="2000"/>
              <a:t>“</a:t>
            </a:r>
            <a:r>
              <a:rPr lang="zh-CN" altLang="en-US" sz="2000"/>
              <a:t>除外</a:t>
            </a:r>
            <a:r>
              <a:rPr lang="en-US" altLang="zh-CN" sz="2000"/>
              <a:t>”</a:t>
            </a:r>
            <a:r>
              <a:rPr lang="zh-CN" altLang="en-US" sz="2000"/>
              <a:t>或</a:t>
            </a:r>
            <a:r>
              <a:rPr lang="en-US" altLang="zh-CN" sz="2000"/>
              <a:t>“</a:t>
            </a:r>
            <a:r>
              <a:rPr lang="zh-CN" altLang="en-US" sz="2000"/>
              <a:t>单独</a:t>
            </a:r>
            <a:r>
              <a:rPr lang="en-US" altLang="zh-CN" sz="2000"/>
              <a:t>”</a:t>
            </a:r>
            <a:r>
              <a:rPr lang="zh-CN" altLang="en-US" sz="2000"/>
              <a:t>的意思，取决于语境。</a:t>
            </a:r>
            <a:endParaRPr lang="zh-CN" altLang="en-US" sz="2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Miscellaneous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是一个形容词，意思是</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各种各样的</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或</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混杂的</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690245" y="1789430"/>
            <a:ext cx="4064000" cy="3415030"/>
          </a:xfrm>
          <a:prstGeom prst="rect">
            <a:avLst/>
          </a:prstGeom>
          <a:noFill/>
        </p:spPr>
        <p:txBody>
          <a:bodyPr wrap="square" rtlCol="0">
            <a:spAutoFit/>
          </a:bodyPr>
          <a:p>
            <a:r>
              <a:rPr lang="en-US" altLang="zh-CN"/>
              <a:t>Miscellaneous </a:t>
            </a:r>
            <a:r>
              <a:rPr lang="zh-CN" altLang="en-US"/>
              <a:t>是一个形容词，意思是</a:t>
            </a:r>
            <a:r>
              <a:rPr lang="en-US" altLang="zh-CN"/>
              <a:t>“</a:t>
            </a:r>
            <a:r>
              <a:rPr lang="zh-CN" altLang="en-US"/>
              <a:t>各种各样的</a:t>
            </a:r>
            <a:r>
              <a:rPr lang="en-US" altLang="zh-CN"/>
              <a:t>”</a:t>
            </a:r>
            <a:r>
              <a:rPr lang="zh-CN" altLang="en-US"/>
              <a:t>或</a:t>
            </a:r>
            <a:r>
              <a:rPr lang="en-US" altLang="zh-CN"/>
              <a:t>“</a:t>
            </a:r>
            <a:r>
              <a:rPr lang="zh-CN" altLang="en-US"/>
              <a:t>混杂的</a:t>
            </a:r>
            <a:r>
              <a:rPr lang="en-US" altLang="zh-CN"/>
              <a:t>”</a:t>
            </a:r>
            <a:endParaRPr lang="en-US" altLang="zh-CN"/>
          </a:p>
          <a:p>
            <a:endParaRPr lang="en-US" altLang="zh-CN"/>
          </a:p>
          <a:p>
            <a:r>
              <a:rPr lang="en-US" altLang="zh-CN"/>
              <a:t>Otherwise specified by </a:t>
            </a:r>
            <a:r>
              <a:rPr lang="zh-CN" altLang="en-US"/>
              <a:t>是一个短语，通常用来表示</a:t>
            </a:r>
            <a:r>
              <a:rPr lang="en-US" altLang="zh-CN"/>
              <a:t>“</a:t>
            </a:r>
            <a:r>
              <a:rPr lang="zh-CN" altLang="en-US"/>
              <a:t>除非另有说明</a:t>
            </a:r>
            <a:r>
              <a:rPr lang="en-US" altLang="zh-CN"/>
              <a:t>”</a:t>
            </a:r>
            <a:r>
              <a:rPr lang="zh-CN" altLang="en-US"/>
              <a:t>或</a:t>
            </a:r>
            <a:r>
              <a:rPr lang="en-US" altLang="zh-CN"/>
              <a:t>“</a:t>
            </a:r>
            <a:r>
              <a:rPr lang="zh-CN" altLang="en-US"/>
              <a:t>除非另行规定</a:t>
            </a:r>
            <a:r>
              <a:rPr lang="en-US" altLang="zh-CN"/>
              <a:t>”</a:t>
            </a:r>
            <a:r>
              <a:rPr lang="zh-CN" altLang="en-US"/>
              <a:t>。</a:t>
            </a:r>
            <a:endParaRPr lang="zh-CN" altLang="en-US"/>
          </a:p>
          <a:p>
            <a:endParaRPr lang="zh-CN" altLang="en-US"/>
          </a:p>
          <a:p>
            <a:r>
              <a:rPr lang="en-US" altLang="zh-CN"/>
              <a:t>Otherwise </a:t>
            </a:r>
            <a:r>
              <a:rPr lang="zh-CN" altLang="en-US"/>
              <a:t>是一个副词，通常表示</a:t>
            </a:r>
            <a:r>
              <a:rPr lang="en-US" altLang="zh-CN"/>
              <a:t>“</a:t>
            </a:r>
            <a:r>
              <a:rPr lang="zh-CN" altLang="en-US"/>
              <a:t>否则</a:t>
            </a:r>
            <a:r>
              <a:rPr lang="en-US" altLang="zh-CN"/>
              <a:t>”</a:t>
            </a:r>
            <a:r>
              <a:rPr lang="zh-CN" altLang="en-US"/>
              <a:t>或</a:t>
            </a:r>
            <a:r>
              <a:rPr lang="en-US" altLang="zh-CN"/>
              <a:t>“</a:t>
            </a:r>
            <a:r>
              <a:rPr lang="zh-CN" altLang="en-US"/>
              <a:t>在其他情况下</a:t>
            </a:r>
            <a:r>
              <a:rPr lang="en-US" altLang="zh-CN"/>
              <a:t>”</a:t>
            </a:r>
            <a:r>
              <a:rPr lang="zh-CN" altLang="en-US"/>
              <a:t>。</a:t>
            </a:r>
            <a:endParaRPr lang="zh-CN" altLang="en-US"/>
          </a:p>
          <a:p>
            <a:endParaRPr lang="zh-CN" altLang="en-US"/>
          </a:p>
          <a:p>
            <a:r>
              <a:rPr lang="en-US" altLang="zh-CN"/>
              <a:t>Specified by </a:t>
            </a:r>
            <a:r>
              <a:rPr lang="zh-CN" altLang="en-US"/>
              <a:t>是一个短语，表示</a:t>
            </a:r>
            <a:r>
              <a:rPr lang="en-US" altLang="zh-CN"/>
              <a:t>“</a:t>
            </a:r>
            <a:r>
              <a:rPr lang="zh-CN" altLang="en-US"/>
              <a:t>由</a:t>
            </a:r>
            <a:r>
              <a:rPr lang="en-US" altLang="zh-CN"/>
              <a:t>……</a:t>
            </a:r>
            <a:r>
              <a:rPr lang="zh-CN" altLang="en-US"/>
              <a:t>指定</a:t>
            </a:r>
            <a:r>
              <a:rPr lang="en-US" altLang="zh-CN"/>
              <a:t>”</a:t>
            </a:r>
            <a:r>
              <a:rPr lang="zh-CN" altLang="en-US"/>
              <a:t>或</a:t>
            </a:r>
            <a:r>
              <a:rPr lang="en-US" altLang="zh-CN"/>
              <a:t>“</a:t>
            </a:r>
            <a:r>
              <a:rPr lang="zh-CN" altLang="en-US"/>
              <a:t>由</a:t>
            </a:r>
            <a:r>
              <a:rPr lang="en-US" altLang="zh-CN"/>
              <a:t>……</a:t>
            </a:r>
            <a:r>
              <a:rPr lang="zh-CN" altLang="en-US"/>
              <a:t>规定</a:t>
            </a:r>
            <a:r>
              <a:rPr lang="en-US" altLang="zh-CN"/>
              <a:t>”</a:t>
            </a:r>
            <a:r>
              <a:rPr lang="zh-CN" altLang="en-US"/>
              <a:t>。</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869315" y="2092325"/>
            <a:ext cx="8046720" cy="3476625"/>
          </a:xfrm>
          <a:prstGeom prst="rect">
            <a:avLst/>
          </a:prstGeom>
          <a:noFill/>
        </p:spPr>
        <p:txBody>
          <a:bodyPr wrap="square" rtlCol="0">
            <a:spAutoFit/>
          </a:bodyPr>
          <a:p>
            <a:r>
              <a:rPr lang="en-US" altLang="zh-CN" sz="2000"/>
              <a:t>Our model predicts the parameters of a probability distribution</a:t>
            </a:r>
            <a:r>
              <a:rPr lang="zh-CN" altLang="en-US" sz="2000"/>
              <a:t>：我们的模型预测的是概率分布的参数。这里的概率分布可能是正态分布、均匀分布等。</a:t>
            </a:r>
            <a:endParaRPr lang="zh-CN" altLang="en-US" sz="2000"/>
          </a:p>
          <a:p>
            <a:endParaRPr lang="zh-CN" altLang="en-US" sz="2000"/>
          </a:p>
          <a:p>
            <a:r>
              <a:rPr lang="zh-CN" altLang="en-US" sz="2000"/>
              <a:t>这句话描述了一个概率模型，其中使用了混合分布，并且应用了</a:t>
            </a:r>
            <a:r>
              <a:rPr lang="en-US" altLang="zh-CN" sz="2000"/>
              <a:t>softmax</a:t>
            </a:r>
            <a:r>
              <a:rPr lang="zh-CN" altLang="en-US" sz="2000"/>
              <a:t>层来约束模型输出的权重使其符合概率分布的要求。</a:t>
            </a:r>
            <a:r>
              <a:rPr lang="en-US" altLang="zh-CN" sz="2000"/>
              <a:t> </a:t>
            </a:r>
            <a:endParaRPr lang="en-US" altLang="zh-CN" sz="2000"/>
          </a:p>
          <a:p>
            <a:endParaRPr lang="en-US" altLang="zh-CN" sz="2000"/>
          </a:p>
          <a:p>
            <a:r>
              <a:rPr lang="en-US" altLang="zh-CN" sz="2000"/>
              <a:t>As of writing, </a:t>
            </a:r>
            <a:r>
              <a:rPr lang="en-US" altLang="zh-CN" sz="2000" b="1"/>
              <a:t>only 3 other models considered probabilistic</a:t>
            </a:r>
            <a:endParaRPr lang="en-US" altLang="zh-CN" sz="2000"/>
          </a:p>
          <a:p>
            <a:r>
              <a:rPr lang="en-US" altLang="zh-CN" sz="2000"/>
              <a:t> forecasting– Lag-llama, TimeGPT, and LLMTime. The </a:t>
            </a:r>
            <a:r>
              <a:rPr lang="en-US" altLang="zh-CN" sz="2000" b="1"/>
              <a:t>other models only considered point forecasts</a:t>
            </a:r>
            <a:r>
              <a:rPr lang="en-US" altLang="zh-CN" sz="2000"/>
              <a:t>, and thus the concept</a:t>
            </a:r>
            <a:endParaRPr lang="en-US" altLang="zh-CN" sz="2000"/>
          </a:p>
          <a:p>
            <a:r>
              <a:rPr lang="en-US" altLang="zh-CN" sz="2000"/>
              <a:t> of</a:t>
            </a:r>
            <a:r>
              <a:rPr lang="en-US" altLang="zh-CN" sz="2000" b="1"/>
              <a:t> ”flexible distribution” does not apply to them. </a:t>
            </a:r>
            <a:endParaRPr lang="en-US" altLang="zh-CN" sz="20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1156335" y="1797050"/>
            <a:ext cx="4939030" cy="4707890"/>
          </a:xfrm>
          <a:prstGeom prst="rect">
            <a:avLst/>
          </a:prstGeom>
          <a:noFill/>
        </p:spPr>
        <p:txBody>
          <a:bodyPr wrap="square" rtlCol="0">
            <a:spAutoFit/>
          </a:bodyPr>
          <a:p>
            <a:r>
              <a:rPr lang="en-US" altLang="zh-CN" sz="2000"/>
              <a:t>Conformal" </a:t>
            </a:r>
            <a:r>
              <a:rPr lang="zh-CN" altLang="en-US" sz="2000"/>
              <a:t>翻译成中文通常是</a:t>
            </a:r>
            <a:r>
              <a:rPr lang="en-US" altLang="zh-CN" sz="2000"/>
              <a:t> "</a:t>
            </a:r>
            <a:r>
              <a:rPr lang="zh-CN" altLang="en-US" sz="2000"/>
              <a:t>共形的</a:t>
            </a:r>
            <a:r>
              <a:rPr lang="en-US" altLang="zh-CN" sz="2000"/>
              <a:t>" </a:t>
            </a:r>
            <a:r>
              <a:rPr lang="zh-CN" altLang="en-US" sz="2000"/>
              <a:t>或</a:t>
            </a:r>
            <a:r>
              <a:rPr lang="en-US" altLang="zh-CN" sz="2000"/>
              <a:t> "</a:t>
            </a:r>
            <a:r>
              <a:rPr lang="zh-CN" altLang="en-US" sz="2000"/>
              <a:t>一致的</a:t>
            </a:r>
            <a:r>
              <a:rPr lang="en-US" altLang="zh-CN" sz="2000"/>
              <a:t>"</a:t>
            </a:r>
            <a:r>
              <a:rPr lang="zh-CN" altLang="en-US" sz="2000"/>
              <a:t>。</a:t>
            </a:r>
            <a:endParaRPr lang="zh-CN" altLang="en-US" sz="2000"/>
          </a:p>
          <a:p>
            <a:endParaRPr lang="zh-CN" altLang="en-US" sz="2000"/>
          </a:p>
          <a:p>
            <a:r>
              <a:rPr lang="en-US" altLang="zh-CN" sz="2000"/>
              <a:t>"Tweet" </a:t>
            </a:r>
            <a:r>
              <a:rPr lang="zh-CN" altLang="en-US" sz="2000"/>
              <a:t>翻译成中文通常是</a:t>
            </a:r>
            <a:r>
              <a:rPr lang="en-US" altLang="zh-CN" sz="2000"/>
              <a:t>“</a:t>
            </a:r>
            <a:r>
              <a:rPr lang="zh-CN" altLang="en-US" sz="2000"/>
              <a:t>推文</a:t>
            </a:r>
            <a:r>
              <a:rPr lang="en-US" altLang="zh-CN" sz="2000"/>
              <a:t>”</a:t>
            </a:r>
            <a:r>
              <a:rPr lang="zh-CN" altLang="en-US" sz="2000"/>
              <a:t>。</a:t>
            </a:r>
            <a:endParaRPr lang="zh-CN" altLang="en-US" sz="2000"/>
          </a:p>
          <a:p>
            <a:endParaRPr lang="zh-CN" altLang="en-US" sz="2000"/>
          </a:p>
          <a:p>
            <a:r>
              <a:rPr lang="en-US" altLang="zh-CN" sz="2000"/>
              <a:t>"Intervals" </a:t>
            </a:r>
            <a:r>
              <a:rPr lang="zh-CN" altLang="en-US" sz="2000"/>
              <a:t>翻译成中文是</a:t>
            </a:r>
            <a:r>
              <a:rPr lang="en-US" altLang="zh-CN" sz="2000"/>
              <a:t>“</a:t>
            </a:r>
            <a:r>
              <a:rPr lang="zh-CN" altLang="en-US" sz="2000"/>
              <a:t>区间</a:t>
            </a:r>
            <a:r>
              <a:rPr lang="en-US" altLang="zh-CN" sz="2000"/>
              <a:t>”</a:t>
            </a:r>
            <a:r>
              <a:rPr lang="zh-CN" altLang="en-US" sz="2000"/>
              <a:t>或</a:t>
            </a:r>
            <a:r>
              <a:rPr lang="en-US" altLang="zh-CN" sz="2000"/>
              <a:t>“</a:t>
            </a:r>
            <a:r>
              <a:rPr lang="zh-CN" altLang="en-US" sz="2000"/>
              <a:t>间隔</a:t>
            </a:r>
            <a:r>
              <a:rPr lang="en-US" altLang="zh-CN" sz="2000"/>
              <a:t>”</a:t>
            </a:r>
            <a:r>
              <a:rPr lang="zh-CN" altLang="en-US" sz="2000"/>
              <a:t>，根据上下文的不同，意思也略有变化：</a:t>
            </a:r>
            <a:endParaRPr lang="zh-CN" altLang="en-US" sz="2000"/>
          </a:p>
          <a:p>
            <a:endParaRPr lang="en-US" altLang="zh-CN" sz="2000"/>
          </a:p>
          <a:p>
            <a:r>
              <a:rPr lang="zh-CN" altLang="en-US" sz="2000"/>
              <a:t>数学：指一组数值之间的范围，比如区间</a:t>
            </a:r>
            <a:r>
              <a:rPr lang="en-US" altLang="zh-CN" sz="2000"/>
              <a:t> [a, b]</a:t>
            </a:r>
            <a:r>
              <a:rPr lang="zh-CN" altLang="en-US" sz="2000"/>
              <a:t>，表示从</a:t>
            </a:r>
            <a:r>
              <a:rPr lang="en-US" altLang="zh-CN" sz="2000"/>
              <a:t> a </a:t>
            </a:r>
            <a:r>
              <a:rPr lang="zh-CN" altLang="en-US" sz="2000"/>
              <a:t>到</a:t>
            </a:r>
            <a:r>
              <a:rPr lang="en-US" altLang="zh-CN" sz="2000"/>
              <a:t> b </a:t>
            </a:r>
            <a:r>
              <a:rPr lang="zh-CN" altLang="en-US" sz="2000"/>
              <a:t>之间的所有值，翻译为</a:t>
            </a:r>
            <a:r>
              <a:rPr lang="en-US" altLang="zh-CN" sz="2000"/>
              <a:t>“</a:t>
            </a:r>
            <a:r>
              <a:rPr lang="zh-CN" altLang="en-US" sz="2000"/>
              <a:t>区间</a:t>
            </a:r>
            <a:r>
              <a:rPr lang="en-US" altLang="zh-CN" sz="2000"/>
              <a:t>”</a:t>
            </a:r>
            <a:r>
              <a:rPr lang="zh-CN" altLang="en-US" sz="2000"/>
              <a:t>。</a:t>
            </a:r>
            <a:endParaRPr lang="zh-CN" altLang="en-US" sz="2000"/>
          </a:p>
          <a:p>
            <a:r>
              <a:rPr lang="zh-CN" altLang="en-US" sz="2000"/>
              <a:t>时间：指时间上的间隔或休息时间，翻译为</a:t>
            </a:r>
            <a:r>
              <a:rPr lang="en-US" altLang="zh-CN" sz="2000"/>
              <a:t>“</a:t>
            </a:r>
            <a:r>
              <a:rPr lang="zh-CN" altLang="en-US" sz="2000"/>
              <a:t>间隔</a:t>
            </a:r>
            <a:r>
              <a:rPr lang="en-US" altLang="zh-CN" sz="2000"/>
              <a:t>”</a:t>
            </a:r>
            <a:r>
              <a:rPr lang="zh-CN" altLang="en-US" sz="2000"/>
              <a:t>。</a:t>
            </a:r>
            <a:endParaRPr lang="zh-CN" altLang="en-US" sz="2000"/>
          </a:p>
          <a:p>
            <a:r>
              <a:rPr lang="zh-CN" altLang="en-US" sz="2000"/>
              <a:t>统计学或数据分析：也可以指数据中的区间或间隔</a:t>
            </a:r>
            <a:endParaRPr lang="zh-CN" altLang="en-US" sz="2000"/>
          </a:p>
        </p:txBody>
      </p:sp>
      <p:sp>
        <p:nvSpPr>
          <p:cNvPr id="3" name="文本框 2"/>
          <p:cNvSpPr txBox="1"/>
          <p:nvPr/>
        </p:nvSpPr>
        <p:spPr>
          <a:xfrm>
            <a:off x="6926580" y="1766570"/>
            <a:ext cx="4064000" cy="3969385"/>
          </a:xfrm>
          <a:prstGeom prst="rect">
            <a:avLst/>
          </a:prstGeom>
          <a:noFill/>
        </p:spPr>
        <p:txBody>
          <a:bodyPr wrap="square" rtlCol="0">
            <a:spAutoFit/>
          </a:bodyPr>
          <a:p>
            <a:r>
              <a:rPr lang="en-US" altLang="zh-CN"/>
              <a:t>TimeGPT uses conformal prediction to construct prediction intervals. "TimeGPT </a:t>
            </a:r>
            <a:r>
              <a:rPr lang="zh-CN" altLang="en-US"/>
              <a:t>使用共形预测来构建预测区间。</a:t>
            </a:r>
            <a:r>
              <a:rPr lang="en-US" altLang="zh-CN"/>
              <a:t>"</a:t>
            </a:r>
            <a:endParaRPr lang="en-US" altLang="zh-CN"/>
          </a:p>
          <a:p>
            <a:endParaRPr lang="en-US" altLang="zh-CN"/>
          </a:p>
          <a:p>
            <a:r>
              <a:rPr lang="en-US" altLang="zh-CN"/>
              <a:t>A few users highlighted intervals suggesting  negative values for time series that only take positive values.</a:t>
            </a:r>
            <a:r>
              <a:rPr lang="zh-CN" altLang="en-US"/>
              <a:t>一些用户指出，区间中出现了负值，而该时间序列只能取正值。</a:t>
            </a:r>
            <a:endParaRPr lang="zh-CN" altLang="en-US"/>
          </a:p>
          <a:p>
            <a:endParaRPr lang="zh-CN" altLang="en-US"/>
          </a:p>
          <a:p>
            <a:r>
              <a:rPr lang="en-US" altLang="zh-CN"/>
              <a:t>Highlighted" </a:t>
            </a:r>
            <a:r>
              <a:rPr lang="zh-CN" altLang="en-US"/>
              <a:t>在这里的意思是</a:t>
            </a:r>
            <a:r>
              <a:rPr lang="en-US" altLang="zh-CN"/>
              <a:t>“</a:t>
            </a:r>
            <a:r>
              <a:rPr lang="zh-CN" altLang="en-US"/>
              <a:t>指出</a:t>
            </a:r>
            <a:r>
              <a:rPr lang="en-US" altLang="zh-CN"/>
              <a:t>”</a:t>
            </a:r>
            <a:r>
              <a:rPr lang="zh-CN" altLang="en-US"/>
              <a:t>或</a:t>
            </a:r>
            <a:r>
              <a:rPr lang="en-US" altLang="zh-CN"/>
              <a:t>“</a:t>
            </a:r>
            <a:r>
              <a:rPr lang="zh-CN" altLang="en-US"/>
              <a:t>强调</a:t>
            </a:r>
            <a:r>
              <a:rPr lang="en-US" altLang="zh-CN"/>
              <a:t>”</a:t>
            </a:r>
            <a:r>
              <a:rPr lang="zh-CN" altLang="en-US"/>
              <a:t>。</a:t>
            </a:r>
            <a:endParaRPr lang="zh-CN" altLang="en-US"/>
          </a:p>
          <a:p>
            <a:r>
              <a:rPr lang="en-US" altLang="zh-CN"/>
              <a:t>Suggesting" </a:t>
            </a:r>
            <a:r>
              <a:rPr lang="zh-CN" altLang="en-US"/>
              <a:t>在这里的意思是</a:t>
            </a:r>
            <a:r>
              <a:rPr lang="en-US" altLang="zh-CN"/>
              <a:t>“</a:t>
            </a:r>
            <a:r>
              <a:rPr lang="zh-CN" altLang="en-US"/>
              <a:t>暗示</a:t>
            </a:r>
            <a:r>
              <a:rPr lang="en-US" altLang="zh-CN"/>
              <a:t>”</a:t>
            </a:r>
            <a:r>
              <a:rPr lang="zh-CN" altLang="en-US"/>
              <a:t>或</a:t>
            </a:r>
            <a:r>
              <a:rPr lang="en-US" altLang="zh-CN"/>
              <a:t>“</a:t>
            </a:r>
            <a:r>
              <a:rPr lang="zh-CN" altLang="en-US"/>
              <a:t>表明</a:t>
            </a:r>
            <a:r>
              <a:rPr lang="en-US" altLang="zh-CN"/>
              <a:t>”</a:t>
            </a:r>
            <a:r>
              <a:rPr lang="zh-CN" altLang="en-US"/>
              <a:t>。</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r>
              <a:rPr lang="zh-CN" altLang="en-US">
                <a:sym typeface="微软雅黑" panose="020B0503020204020204" pitchFamily="34" charset="-122"/>
              </a:rPr>
              <a:t>基于掩码编码器的通用时间序列预测</a:t>
            </a:r>
            <a:r>
              <a:rPr lang="en-US" altLang="zh-CN">
                <a:sym typeface="微软雅黑" panose="020B0503020204020204" pitchFamily="34" charset="-122"/>
              </a:rPr>
              <a:t> Transformer</a:t>
            </a:r>
            <a:r>
              <a:rPr lang="zh-CN" altLang="en-US">
                <a:sym typeface="微软雅黑" panose="020B0503020204020204" pitchFamily="34" charset="-122"/>
              </a:rPr>
              <a:t>（</a:t>
            </a:r>
            <a:r>
              <a:rPr lang="en-US" altLang="zh-CN">
                <a:sym typeface="微软雅黑" panose="020B0503020204020204" pitchFamily="34" charset="-122"/>
              </a:rPr>
              <a:t>MOIRAI</a:t>
            </a:r>
            <a:r>
              <a:rPr lang="zh-CN" altLang="en-US">
                <a:sym typeface="微软雅黑" panose="020B0503020204020204" pitchFamily="34" charset="-122"/>
              </a:rPr>
              <a:t>）</a:t>
            </a:r>
            <a:endParaRPr lang="zh-CN" altLang="en-U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75030" y="1645285"/>
            <a:ext cx="10714355" cy="4150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1156335" y="1797050"/>
            <a:ext cx="4939030" cy="4707890"/>
          </a:xfrm>
          <a:prstGeom prst="rect">
            <a:avLst/>
          </a:prstGeom>
          <a:noFill/>
        </p:spPr>
        <p:txBody>
          <a:bodyPr wrap="square" rtlCol="0">
            <a:spAutoFit/>
          </a:bodyPr>
          <a:p>
            <a:r>
              <a:rPr lang="en-US" altLang="zh-CN" sz="2000"/>
              <a:t>Conformal" </a:t>
            </a:r>
            <a:r>
              <a:rPr lang="zh-CN" altLang="en-US" sz="2000"/>
              <a:t>翻译成中文通常是</a:t>
            </a:r>
            <a:r>
              <a:rPr lang="en-US" altLang="zh-CN" sz="2000"/>
              <a:t> "</a:t>
            </a:r>
            <a:r>
              <a:rPr lang="zh-CN" altLang="en-US" sz="2000"/>
              <a:t>共形的</a:t>
            </a:r>
            <a:r>
              <a:rPr lang="en-US" altLang="zh-CN" sz="2000"/>
              <a:t>" </a:t>
            </a:r>
            <a:r>
              <a:rPr lang="zh-CN" altLang="en-US" sz="2000"/>
              <a:t>或</a:t>
            </a:r>
            <a:r>
              <a:rPr lang="en-US" altLang="zh-CN" sz="2000"/>
              <a:t> "</a:t>
            </a:r>
            <a:r>
              <a:rPr lang="zh-CN" altLang="en-US" sz="2000"/>
              <a:t>一致的</a:t>
            </a:r>
            <a:r>
              <a:rPr lang="en-US" altLang="zh-CN" sz="2000"/>
              <a:t>"</a:t>
            </a:r>
            <a:r>
              <a:rPr lang="zh-CN" altLang="en-US" sz="2000"/>
              <a:t>。</a:t>
            </a:r>
            <a:endParaRPr lang="zh-CN" altLang="en-US" sz="2000"/>
          </a:p>
          <a:p>
            <a:endParaRPr lang="zh-CN" altLang="en-US" sz="2000"/>
          </a:p>
          <a:p>
            <a:r>
              <a:rPr lang="en-US" altLang="zh-CN" sz="2000"/>
              <a:t>"Tweet" </a:t>
            </a:r>
            <a:r>
              <a:rPr lang="zh-CN" altLang="en-US" sz="2000"/>
              <a:t>翻译成中文通常是</a:t>
            </a:r>
            <a:r>
              <a:rPr lang="en-US" altLang="zh-CN" sz="2000"/>
              <a:t>“</a:t>
            </a:r>
            <a:r>
              <a:rPr lang="zh-CN" altLang="en-US" sz="2000"/>
              <a:t>推文</a:t>
            </a:r>
            <a:r>
              <a:rPr lang="en-US" altLang="zh-CN" sz="2000"/>
              <a:t>”</a:t>
            </a:r>
            <a:r>
              <a:rPr lang="zh-CN" altLang="en-US" sz="2000"/>
              <a:t>。</a:t>
            </a:r>
            <a:endParaRPr lang="zh-CN" altLang="en-US" sz="2000"/>
          </a:p>
          <a:p>
            <a:endParaRPr lang="zh-CN" altLang="en-US" sz="2000"/>
          </a:p>
          <a:p>
            <a:r>
              <a:rPr lang="en-US" altLang="zh-CN" sz="2000"/>
              <a:t>"Intervals" </a:t>
            </a:r>
            <a:r>
              <a:rPr lang="zh-CN" altLang="en-US" sz="2000"/>
              <a:t>翻译成中文是</a:t>
            </a:r>
            <a:r>
              <a:rPr lang="en-US" altLang="zh-CN" sz="2000"/>
              <a:t>“</a:t>
            </a:r>
            <a:r>
              <a:rPr lang="zh-CN" altLang="en-US" sz="2000"/>
              <a:t>区间</a:t>
            </a:r>
            <a:r>
              <a:rPr lang="en-US" altLang="zh-CN" sz="2000"/>
              <a:t>”</a:t>
            </a:r>
            <a:r>
              <a:rPr lang="zh-CN" altLang="en-US" sz="2000"/>
              <a:t>或</a:t>
            </a:r>
            <a:r>
              <a:rPr lang="en-US" altLang="zh-CN" sz="2000"/>
              <a:t>“</a:t>
            </a:r>
            <a:r>
              <a:rPr lang="zh-CN" altLang="en-US" sz="2000"/>
              <a:t>间隔</a:t>
            </a:r>
            <a:r>
              <a:rPr lang="en-US" altLang="zh-CN" sz="2000"/>
              <a:t>”</a:t>
            </a:r>
            <a:r>
              <a:rPr lang="zh-CN" altLang="en-US" sz="2000"/>
              <a:t>，根据上下文的不同，意思也略有变化：</a:t>
            </a:r>
            <a:endParaRPr lang="zh-CN" altLang="en-US" sz="2000"/>
          </a:p>
          <a:p>
            <a:endParaRPr lang="en-US" altLang="zh-CN" sz="2000"/>
          </a:p>
          <a:p>
            <a:r>
              <a:rPr lang="zh-CN" altLang="en-US" sz="2000"/>
              <a:t>数学：指一组数值之间的范围，比如区间</a:t>
            </a:r>
            <a:r>
              <a:rPr lang="en-US" altLang="zh-CN" sz="2000"/>
              <a:t> [a, b]</a:t>
            </a:r>
            <a:r>
              <a:rPr lang="zh-CN" altLang="en-US" sz="2000"/>
              <a:t>，表示从</a:t>
            </a:r>
            <a:r>
              <a:rPr lang="en-US" altLang="zh-CN" sz="2000"/>
              <a:t> a </a:t>
            </a:r>
            <a:r>
              <a:rPr lang="zh-CN" altLang="en-US" sz="2000"/>
              <a:t>到</a:t>
            </a:r>
            <a:r>
              <a:rPr lang="en-US" altLang="zh-CN" sz="2000"/>
              <a:t> b </a:t>
            </a:r>
            <a:r>
              <a:rPr lang="zh-CN" altLang="en-US" sz="2000"/>
              <a:t>之间的所有值，翻译为</a:t>
            </a:r>
            <a:r>
              <a:rPr lang="en-US" altLang="zh-CN" sz="2000"/>
              <a:t>“</a:t>
            </a:r>
            <a:r>
              <a:rPr lang="zh-CN" altLang="en-US" sz="2000"/>
              <a:t>区间</a:t>
            </a:r>
            <a:r>
              <a:rPr lang="en-US" altLang="zh-CN" sz="2000"/>
              <a:t>”</a:t>
            </a:r>
            <a:r>
              <a:rPr lang="zh-CN" altLang="en-US" sz="2000"/>
              <a:t>。</a:t>
            </a:r>
            <a:endParaRPr lang="zh-CN" altLang="en-US" sz="2000"/>
          </a:p>
          <a:p>
            <a:r>
              <a:rPr lang="zh-CN" altLang="en-US" sz="2000"/>
              <a:t>时间：指时间上的间隔或休息时间，翻译为</a:t>
            </a:r>
            <a:r>
              <a:rPr lang="en-US" altLang="zh-CN" sz="2000"/>
              <a:t>“</a:t>
            </a:r>
            <a:r>
              <a:rPr lang="zh-CN" altLang="en-US" sz="2000"/>
              <a:t>间隔</a:t>
            </a:r>
            <a:r>
              <a:rPr lang="en-US" altLang="zh-CN" sz="2000"/>
              <a:t>”</a:t>
            </a:r>
            <a:r>
              <a:rPr lang="zh-CN" altLang="en-US" sz="2000"/>
              <a:t>。</a:t>
            </a:r>
            <a:endParaRPr lang="zh-CN" altLang="en-US" sz="2000"/>
          </a:p>
          <a:p>
            <a:r>
              <a:rPr lang="zh-CN" altLang="en-US" sz="2000"/>
              <a:t>统计学或数据分析：也可以指数据中的区间或间隔</a:t>
            </a:r>
            <a:endParaRPr lang="zh-CN" altLang="en-US" sz="2000"/>
          </a:p>
        </p:txBody>
      </p:sp>
      <p:sp>
        <p:nvSpPr>
          <p:cNvPr id="3" name="文本框 2"/>
          <p:cNvSpPr txBox="1"/>
          <p:nvPr/>
        </p:nvSpPr>
        <p:spPr>
          <a:xfrm>
            <a:off x="6926580" y="1766570"/>
            <a:ext cx="4064000" cy="3969385"/>
          </a:xfrm>
          <a:prstGeom prst="rect">
            <a:avLst/>
          </a:prstGeom>
          <a:noFill/>
        </p:spPr>
        <p:txBody>
          <a:bodyPr wrap="square" rtlCol="0">
            <a:spAutoFit/>
          </a:bodyPr>
          <a:p>
            <a:r>
              <a:rPr lang="en-US" altLang="zh-CN"/>
              <a:t>TimeGPT uses conformal prediction to construct prediction intervals. "TimeGPT </a:t>
            </a:r>
            <a:r>
              <a:rPr lang="zh-CN" altLang="en-US"/>
              <a:t>使用共形预测来构建预测区间。</a:t>
            </a:r>
            <a:r>
              <a:rPr lang="en-US" altLang="zh-CN"/>
              <a:t>"</a:t>
            </a:r>
            <a:endParaRPr lang="en-US" altLang="zh-CN"/>
          </a:p>
          <a:p>
            <a:endParaRPr lang="en-US" altLang="zh-CN"/>
          </a:p>
          <a:p>
            <a:r>
              <a:rPr lang="en-US" altLang="zh-CN"/>
              <a:t>A few users highlighted intervals suggesting  negative values for time series that only take positive values.</a:t>
            </a:r>
            <a:r>
              <a:rPr lang="zh-CN" altLang="en-US"/>
              <a:t>一些用户指出，区间中出现了负值，而该时间序列只能取正值。</a:t>
            </a:r>
            <a:endParaRPr lang="zh-CN" altLang="en-US"/>
          </a:p>
          <a:p>
            <a:endParaRPr lang="zh-CN" altLang="en-US"/>
          </a:p>
          <a:p>
            <a:r>
              <a:rPr lang="en-US" altLang="zh-CN"/>
              <a:t>Highlighted" </a:t>
            </a:r>
            <a:r>
              <a:rPr lang="zh-CN" altLang="en-US"/>
              <a:t>在这里的意思是</a:t>
            </a:r>
            <a:r>
              <a:rPr lang="en-US" altLang="zh-CN"/>
              <a:t>“</a:t>
            </a:r>
            <a:r>
              <a:rPr lang="zh-CN" altLang="en-US"/>
              <a:t>指出</a:t>
            </a:r>
            <a:r>
              <a:rPr lang="en-US" altLang="zh-CN"/>
              <a:t>”</a:t>
            </a:r>
            <a:r>
              <a:rPr lang="zh-CN" altLang="en-US"/>
              <a:t>或</a:t>
            </a:r>
            <a:r>
              <a:rPr lang="en-US" altLang="zh-CN"/>
              <a:t>“</a:t>
            </a:r>
            <a:r>
              <a:rPr lang="zh-CN" altLang="en-US"/>
              <a:t>强调</a:t>
            </a:r>
            <a:r>
              <a:rPr lang="en-US" altLang="zh-CN"/>
              <a:t>”</a:t>
            </a:r>
            <a:r>
              <a:rPr lang="zh-CN" altLang="en-US"/>
              <a:t>。</a:t>
            </a:r>
            <a:endParaRPr lang="zh-CN" altLang="en-US"/>
          </a:p>
          <a:p>
            <a:r>
              <a:rPr lang="en-US" altLang="zh-CN"/>
              <a:t>Suggesting" </a:t>
            </a:r>
            <a:r>
              <a:rPr lang="zh-CN" altLang="en-US"/>
              <a:t>在这里的意思是</a:t>
            </a:r>
            <a:r>
              <a:rPr lang="en-US" altLang="zh-CN"/>
              <a:t>“</a:t>
            </a:r>
            <a:r>
              <a:rPr lang="zh-CN" altLang="en-US"/>
              <a:t>暗示</a:t>
            </a:r>
            <a:r>
              <a:rPr lang="en-US" altLang="zh-CN"/>
              <a:t>”</a:t>
            </a:r>
            <a:r>
              <a:rPr lang="zh-CN" altLang="en-US"/>
              <a:t>或</a:t>
            </a:r>
            <a:r>
              <a:rPr lang="en-US" altLang="zh-CN"/>
              <a:t>“</a:t>
            </a:r>
            <a:r>
              <a:rPr lang="zh-CN" altLang="en-US"/>
              <a:t>表明</a:t>
            </a:r>
            <a:r>
              <a:rPr lang="en-US" altLang="zh-CN"/>
              <a:t>”</a:t>
            </a:r>
            <a:r>
              <a:rPr lang="zh-CN" altLang="en-US"/>
              <a:t>。</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597150" y="2232025"/>
            <a:ext cx="6997700" cy="23939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799465" y="1660843"/>
            <a:ext cx="5080000" cy="1938020"/>
          </a:xfrm>
          <a:prstGeom prst="rect">
            <a:avLst/>
          </a:prstGeom>
        </p:spPr>
        <p:txBody>
          <a:bodyPr>
            <a:spAutoFit/>
          </a:bodyPr>
          <a:p>
            <a:r>
              <a:rPr lang="en-US" altLang="zh-CN" sz="2000"/>
              <a:t>"Intractable" </a:t>
            </a:r>
            <a:r>
              <a:rPr lang="zh-CN" altLang="en-US" sz="2000"/>
              <a:t>的意思是“难以处理的”或“无法解决的”</a:t>
            </a:r>
            <a:endParaRPr lang="zh-CN" altLang="en-US" sz="2000"/>
          </a:p>
          <a:p>
            <a:r>
              <a:rPr lang="en-US" altLang="zh-CN" sz="2000"/>
              <a:t>"Normalized" </a:t>
            </a:r>
            <a:r>
              <a:rPr lang="zh-CN" altLang="en-US" sz="2000"/>
              <a:t>的中文翻译是</a:t>
            </a:r>
            <a:r>
              <a:rPr lang="en-US" altLang="zh-CN" sz="2000"/>
              <a:t>“</a:t>
            </a:r>
            <a:r>
              <a:rPr lang="zh-CN" altLang="en-US" sz="2000"/>
              <a:t>标准化的</a:t>
            </a:r>
            <a:r>
              <a:rPr lang="en-US" altLang="zh-CN" sz="2000"/>
              <a:t>”</a:t>
            </a:r>
            <a:r>
              <a:rPr lang="zh-CN" altLang="en-US" sz="2000"/>
              <a:t>或</a:t>
            </a:r>
            <a:r>
              <a:rPr lang="en-US" altLang="zh-CN" sz="2000"/>
              <a:t>“</a:t>
            </a:r>
            <a:r>
              <a:rPr lang="zh-CN" altLang="en-US" sz="2000"/>
              <a:t>归一化的</a:t>
            </a:r>
            <a:r>
              <a:rPr lang="en-US" altLang="zh-CN" sz="2000"/>
              <a:t>”</a:t>
            </a:r>
            <a:r>
              <a:rPr lang="zh-CN" altLang="en-US" sz="2000"/>
              <a:t>。</a:t>
            </a:r>
            <a:endParaRPr lang="zh-CN" altLang="en-US" sz="2000"/>
          </a:p>
          <a:p>
            <a:r>
              <a:rPr lang="en-US" altLang="zh-CN" sz="2000"/>
              <a:t>"Discrete" </a:t>
            </a:r>
            <a:r>
              <a:rPr lang="zh-CN" altLang="en-US" sz="2000"/>
              <a:t>的中文翻译是</a:t>
            </a:r>
            <a:r>
              <a:rPr lang="en-US" altLang="zh-CN" sz="2000"/>
              <a:t>“</a:t>
            </a:r>
            <a:r>
              <a:rPr lang="zh-CN" altLang="en-US" sz="2000"/>
              <a:t>离散的</a:t>
            </a:r>
            <a:r>
              <a:rPr lang="en-US" altLang="zh-CN" sz="2000"/>
              <a:t>”</a:t>
            </a:r>
            <a:r>
              <a:rPr lang="zh-CN" altLang="en-US" sz="2000"/>
              <a:t>。</a:t>
            </a:r>
            <a:endParaRPr lang="zh-CN" altLang="en-US" sz="2000"/>
          </a:p>
          <a:p>
            <a:r>
              <a:rPr lang="en-US" altLang="zh-CN" sz="2000"/>
              <a:t>Concrete – </a:t>
            </a:r>
            <a:r>
              <a:rPr lang="zh-CN" altLang="en-US" sz="2000"/>
              <a:t>指实际的、可以感知的事物</a:t>
            </a:r>
            <a:endParaRPr lang="zh-CN" altLang="en-US" sz="2000"/>
          </a:p>
        </p:txBody>
      </p:sp>
      <p:pic>
        <p:nvPicPr>
          <p:cNvPr id="3" name="图片 2"/>
          <p:cNvPicPr>
            <a:picLocks noChangeAspect="1"/>
          </p:cNvPicPr>
          <p:nvPr/>
        </p:nvPicPr>
        <p:blipFill>
          <a:blip r:embed="rId1"/>
          <a:stretch>
            <a:fillRect/>
          </a:stretch>
        </p:blipFill>
        <p:spPr>
          <a:xfrm>
            <a:off x="658495" y="3874135"/>
            <a:ext cx="10982960" cy="501015"/>
          </a:xfrm>
          <a:prstGeom prst="rect">
            <a:avLst/>
          </a:prstGeom>
        </p:spPr>
      </p:pic>
      <p:sp>
        <p:nvSpPr>
          <p:cNvPr id="4" name="文本框 3"/>
          <p:cNvSpPr txBox="1"/>
          <p:nvPr/>
        </p:nvSpPr>
        <p:spPr>
          <a:xfrm>
            <a:off x="658495" y="4715192"/>
            <a:ext cx="5080000" cy="829945"/>
          </a:xfrm>
          <a:prstGeom prst="rect">
            <a:avLst/>
          </a:prstGeom>
        </p:spPr>
        <p:txBody>
          <a:bodyPr>
            <a:spAutoFit/>
          </a:bodyPr>
          <a:p>
            <a:r>
              <a:rPr lang="zh-CN" altLang="en-US" sz="1600"/>
              <a:t>根据频率，为每个数据集定义了预测长度和滚动评估，对于子小时频率，进行七天的次日预测；对于每周频率，进行</a:t>
            </a:r>
            <a:r>
              <a:rPr lang="en-US" altLang="zh-CN" sz="1600"/>
              <a:t>32</a:t>
            </a:r>
            <a:r>
              <a:rPr lang="zh-CN" altLang="en-US" sz="1600"/>
              <a:t>周的八周预测。</a:t>
            </a:r>
            <a:endParaRPr lang="zh-CN" altLang="en-US" sz="1600"/>
          </a:p>
        </p:txBody>
      </p:sp>
      <p:sp>
        <p:nvSpPr>
          <p:cNvPr id="5" name="文本框 4"/>
          <p:cNvSpPr txBox="1"/>
          <p:nvPr/>
        </p:nvSpPr>
        <p:spPr>
          <a:xfrm>
            <a:off x="6817360" y="1548765"/>
            <a:ext cx="4064000" cy="1753235"/>
          </a:xfrm>
          <a:prstGeom prst="rect">
            <a:avLst/>
          </a:prstGeom>
          <a:noFill/>
        </p:spPr>
        <p:txBody>
          <a:bodyPr wrap="square" rtlCol="0">
            <a:spAutoFit/>
          </a:bodyPr>
          <a:p>
            <a:r>
              <a:rPr lang="en-US" altLang="zh-CN"/>
              <a:t>"Whereas" </a:t>
            </a:r>
            <a:r>
              <a:rPr lang="zh-CN" altLang="en-US"/>
              <a:t>的中文翻译是</a:t>
            </a:r>
            <a:r>
              <a:rPr lang="en-US" altLang="zh-CN"/>
              <a:t>“</a:t>
            </a:r>
            <a:r>
              <a:rPr lang="zh-CN" altLang="en-US"/>
              <a:t>然而</a:t>
            </a:r>
            <a:r>
              <a:rPr lang="en-US" altLang="zh-CN"/>
              <a:t>”</a:t>
            </a:r>
            <a:r>
              <a:rPr lang="zh-CN" altLang="en-US"/>
              <a:t>或</a:t>
            </a:r>
            <a:r>
              <a:rPr lang="en-US" altLang="zh-CN"/>
              <a:t>“</a:t>
            </a:r>
            <a:r>
              <a:rPr lang="zh-CN" altLang="en-US"/>
              <a:t>尽管</a:t>
            </a:r>
            <a:r>
              <a:rPr lang="en-US" altLang="zh-CN"/>
              <a:t>”</a:t>
            </a:r>
            <a:r>
              <a:rPr lang="zh-CN" altLang="en-US"/>
              <a:t>。</a:t>
            </a:r>
            <a:endParaRPr lang="zh-CN" altLang="en-US"/>
          </a:p>
          <a:p>
            <a:r>
              <a:rPr lang="en-US" altLang="zh-CN"/>
              <a:t>Aggregate" </a:t>
            </a:r>
            <a:r>
              <a:rPr lang="zh-CN" altLang="en-US"/>
              <a:t>的意思是</a:t>
            </a:r>
            <a:r>
              <a:rPr lang="en-US" altLang="zh-CN"/>
              <a:t>“</a:t>
            </a:r>
            <a:r>
              <a:rPr lang="zh-CN" altLang="en-US"/>
              <a:t>聚合的</a:t>
            </a:r>
            <a:r>
              <a:rPr lang="en-US" altLang="zh-CN"/>
              <a:t>”</a:t>
            </a:r>
            <a:r>
              <a:rPr lang="zh-CN" altLang="en-US"/>
              <a:t>或</a:t>
            </a:r>
            <a:r>
              <a:rPr lang="en-US" altLang="zh-CN"/>
              <a:t>“</a:t>
            </a:r>
            <a:r>
              <a:rPr lang="zh-CN" altLang="en-US"/>
              <a:t>合计的</a:t>
            </a:r>
            <a:r>
              <a:rPr lang="en-US" altLang="zh-CN"/>
              <a:t>”</a:t>
            </a:r>
            <a:r>
              <a:rPr lang="zh-CN" altLang="en-US"/>
              <a:t>，通常用于描述将多个部分或元素合并成一个整体。它可以作为名词、动词或形容词使用。</a:t>
            </a:r>
            <a:r>
              <a:rPr lang="en-US" altLang="zh-CN"/>
              <a:t>	</a:t>
            </a:r>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876300" y="1753553"/>
            <a:ext cx="5080000" cy="398780"/>
          </a:xfrm>
          <a:prstGeom prst="rect">
            <a:avLst/>
          </a:prstGeom>
        </p:spPr>
        <p:txBody>
          <a:bodyPr>
            <a:spAutoFit/>
          </a:bodyPr>
          <a:p>
            <a:r>
              <a:rPr lang="en-US" altLang="zh-CN" sz="2000"/>
              <a:t>"Reproduction" </a:t>
            </a:r>
            <a:r>
              <a:rPr lang="zh-CN" altLang="en-US" sz="2000"/>
              <a:t>的意思是“再现”或“复制”，</a:t>
            </a:r>
            <a:endParaRPr lang="zh-CN" altLang="en-US" sz="2000"/>
          </a:p>
        </p:txBody>
      </p:sp>
      <p:pic>
        <p:nvPicPr>
          <p:cNvPr id="3" name="图片 2"/>
          <p:cNvPicPr>
            <a:picLocks noChangeAspect="1"/>
          </p:cNvPicPr>
          <p:nvPr/>
        </p:nvPicPr>
        <p:blipFill>
          <a:blip r:embed="rId1"/>
          <a:stretch>
            <a:fillRect/>
          </a:stretch>
        </p:blipFill>
        <p:spPr>
          <a:xfrm>
            <a:off x="209550" y="2329180"/>
            <a:ext cx="11524615" cy="539115"/>
          </a:xfrm>
          <a:prstGeom prst="rect">
            <a:avLst/>
          </a:prstGeom>
        </p:spPr>
      </p:pic>
      <p:sp>
        <p:nvSpPr>
          <p:cNvPr id="4" name="文本框 3"/>
          <p:cNvSpPr txBox="1"/>
          <p:nvPr/>
        </p:nvSpPr>
        <p:spPr>
          <a:xfrm>
            <a:off x="970280" y="3164840"/>
            <a:ext cx="4064000" cy="1198880"/>
          </a:xfrm>
          <a:prstGeom prst="rect">
            <a:avLst/>
          </a:prstGeom>
          <a:noFill/>
        </p:spPr>
        <p:txBody>
          <a:bodyPr wrap="square" rtlCol="0">
            <a:spAutoFit/>
          </a:bodyPr>
          <a:p>
            <a:r>
              <a:rPr lang="zh-CN" altLang="en-US"/>
              <a:t>根据图</a:t>
            </a:r>
            <a:r>
              <a:rPr lang="en-US" altLang="zh-CN"/>
              <a:t>3</a:t>
            </a:r>
            <a:r>
              <a:rPr lang="zh-CN" altLang="en-US"/>
              <a:t>，扩展的</a:t>
            </a:r>
            <a:r>
              <a:rPr lang="en-US" altLang="zh-CN"/>
              <a:t>Monash</a:t>
            </a:r>
            <a:r>
              <a:rPr lang="zh-CN" altLang="en-US"/>
              <a:t>时间序列预测基准结果。</a:t>
            </a:r>
            <a:r>
              <a:rPr lang="en-US" altLang="zh-CN"/>
              <a:t>GPT-3.5</a:t>
            </a:r>
            <a:r>
              <a:rPr lang="zh-CN" altLang="en-US"/>
              <a:t>是我们基于</a:t>
            </a:r>
            <a:r>
              <a:rPr lang="en-US" altLang="zh-CN"/>
              <a:t>GPT-3.5 API</a:t>
            </a:r>
            <a:r>
              <a:rPr lang="zh-CN" altLang="en-US"/>
              <a:t>重新生成的</a:t>
            </a:r>
            <a:r>
              <a:rPr lang="en-US" altLang="zh-CN"/>
              <a:t>LLM</a:t>
            </a:r>
            <a:r>
              <a:rPr lang="zh-CN" altLang="en-US"/>
              <a:t>时间，而</a:t>
            </a:r>
            <a:r>
              <a:rPr lang="en-US" altLang="zh-CN"/>
              <a:t>LLaMA2</a:t>
            </a:r>
            <a:r>
              <a:rPr lang="zh-CN" altLang="en-US"/>
              <a:t>则基于</a:t>
            </a:r>
            <a:r>
              <a:rPr lang="en-US" altLang="zh-CN"/>
              <a:t>Gruver</a:t>
            </a:r>
            <a:r>
              <a:rPr lang="zh-CN" altLang="en-US"/>
              <a:t>等人报告的结果</a:t>
            </a:r>
            <a:endParaRPr lang="zh-CN" altLang="en-US"/>
          </a:p>
        </p:txBody>
      </p:sp>
      <p:sp>
        <p:nvSpPr>
          <p:cNvPr id="5" name="文本框 4"/>
          <p:cNvSpPr txBox="1"/>
          <p:nvPr/>
        </p:nvSpPr>
        <p:spPr>
          <a:xfrm>
            <a:off x="1055370" y="4841240"/>
            <a:ext cx="4064000" cy="1476375"/>
          </a:xfrm>
          <a:prstGeom prst="rect">
            <a:avLst/>
          </a:prstGeom>
          <a:noFill/>
        </p:spPr>
        <p:txBody>
          <a:bodyPr wrap="square" rtlCol="0">
            <a:spAutoFit/>
          </a:bodyPr>
          <a:p>
            <a:r>
              <a:rPr lang="en-US" altLang="zh-CN"/>
              <a:t>"breakdown" </a:t>
            </a:r>
            <a:r>
              <a:rPr lang="zh-CN" altLang="en-US"/>
              <a:t>可以表示</a:t>
            </a:r>
            <a:r>
              <a:rPr lang="en-US" altLang="zh-CN"/>
              <a:t>“</a:t>
            </a:r>
            <a:r>
              <a:rPr lang="zh-CN" altLang="en-US"/>
              <a:t>故障</a:t>
            </a:r>
            <a:r>
              <a:rPr lang="en-US" altLang="zh-CN"/>
              <a:t>”“</a:t>
            </a:r>
            <a:r>
              <a:rPr lang="zh-CN" altLang="en-US"/>
              <a:t>分析</a:t>
            </a:r>
            <a:r>
              <a:rPr lang="en-US" altLang="zh-CN"/>
              <a:t>”</a:t>
            </a:r>
            <a:r>
              <a:rPr lang="zh-CN" altLang="en-US"/>
              <a:t>或</a:t>
            </a:r>
            <a:r>
              <a:rPr lang="en-US" altLang="zh-CN"/>
              <a:t>“</a:t>
            </a:r>
            <a:r>
              <a:rPr lang="zh-CN" altLang="en-US"/>
              <a:t>分类</a:t>
            </a:r>
            <a:r>
              <a:rPr lang="en-US" altLang="zh-CN"/>
              <a:t>”</a:t>
            </a:r>
            <a:r>
              <a:rPr lang="zh-CN" altLang="en-US"/>
              <a:t>等含义。</a:t>
            </a:r>
            <a:endParaRPr lang="zh-CN" altLang="en-US"/>
          </a:p>
          <a:p>
            <a:endParaRPr lang="zh-CN" altLang="en-US"/>
          </a:p>
          <a:p>
            <a:r>
              <a:rPr lang="en-US" altLang="zh-CN"/>
              <a:t>Deprecated" </a:t>
            </a:r>
            <a:r>
              <a:rPr lang="zh-CN" altLang="en-US"/>
              <a:t>的意思是</a:t>
            </a:r>
            <a:r>
              <a:rPr lang="en-US" altLang="zh-CN"/>
              <a:t>“</a:t>
            </a:r>
            <a:r>
              <a:rPr lang="zh-CN" altLang="en-US"/>
              <a:t>已弃用的</a:t>
            </a:r>
            <a:r>
              <a:rPr lang="en-US" altLang="zh-CN"/>
              <a:t>”</a:t>
            </a:r>
            <a:r>
              <a:rPr lang="zh-CN" altLang="en-US"/>
              <a:t>或</a:t>
            </a:r>
            <a:r>
              <a:rPr lang="en-US" altLang="zh-CN"/>
              <a:t>“</a:t>
            </a:r>
            <a:r>
              <a:rPr lang="zh-CN" altLang="en-US"/>
              <a:t>被废弃的</a:t>
            </a:r>
            <a:r>
              <a:rPr lang="en-US" altLang="zh-CN"/>
              <a:t>”</a:t>
            </a:r>
            <a:r>
              <a:rPr lang="zh-CN" altLang="en-US"/>
              <a:t>，</a:t>
            </a:r>
            <a:endParaRPr lang="zh-CN" altLang="en-US"/>
          </a:p>
        </p:txBody>
      </p:sp>
      <p:sp>
        <p:nvSpPr>
          <p:cNvPr id="7" name="文本框 6"/>
          <p:cNvSpPr txBox="1"/>
          <p:nvPr/>
        </p:nvSpPr>
        <p:spPr>
          <a:xfrm>
            <a:off x="6018530" y="3164840"/>
            <a:ext cx="4064000" cy="3415030"/>
          </a:xfrm>
          <a:prstGeom prst="rect">
            <a:avLst/>
          </a:prstGeom>
          <a:noFill/>
        </p:spPr>
        <p:txBody>
          <a:bodyPr wrap="square" rtlCol="0">
            <a:spAutoFit/>
          </a:bodyPr>
          <a:p>
            <a:r>
              <a:rPr lang="en-US" altLang="zh-CN"/>
              <a:t>"Symmetric" </a:t>
            </a:r>
            <a:r>
              <a:rPr lang="zh-CN" altLang="en-US"/>
              <a:t>的意思是</a:t>
            </a:r>
            <a:r>
              <a:rPr lang="en-US" altLang="zh-CN"/>
              <a:t>“</a:t>
            </a:r>
            <a:r>
              <a:rPr lang="zh-CN" altLang="en-US"/>
              <a:t>对称的</a:t>
            </a:r>
            <a:r>
              <a:rPr lang="en-US" altLang="zh-CN"/>
              <a:t>”</a:t>
            </a:r>
            <a:r>
              <a:rPr lang="zh-CN" altLang="en-US"/>
              <a:t>，</a:t>
            </a:r>
            <a:endParaRPr lang="zh-CN" altLang="en-US"/>
          </a:p>
          <a:p>
            <a:endParaRPr lang="zh-CN" altLang="en-US"/>
          </a:p>
          <a:p>
            <a:r>
              <a:rPr lang="en-US" altLang="zh-CN"/>
              <a:t>"Normalized deviation" </a:t>
            </a:r>
            <a:r>
              <a:rPr lang="zh-CN" altLang="en-US"/>
              <a:t>翻译成中文是</a:t>
            </a:r>
            <a:r>
              <a:rPr lang="en-US" altLang="zh-CN"/>
              <a:t>“</a:t>
            </a:r>
            <a:r>
              <a:rPr lang="zh-CN" altLang="en-US"/>
              <a:t>标准化偏差</a:t>
            </a:r>
            <a:r>
              <a:rPr lang="en-US" altLang="zh-CN"/>
              <a:t>”</a:t>
            </a:r>
            <a:r>
              <a:rPr lang="zh-CN" altLang="en-US"/>
              <a:t>或</a:t>
            </a:r>
            <a:r>
              <a:rPr lang="en-US" altLang="zh-CN"/>
              <a:t>“</a:t>
            </a:r>
            <a:r>
              <a:rPr lang="zh-CN" altLang="en-US"/>
              <a:t>归一化偏差</a:t>
            </a:r>
            <a:r>
              <a:rPr lang="en-US" altLang="zh-CN"/>
              <a:t>”</a:t>
            </a:r>
            <a:endParaRPr lang="en-US" altLang="zh-CN"/>
          </a:p>
          <a:p>
            <a:endParaRPr lang="en-US" altLang="zh-CN"/>
          </a:p>
          <a:p>
            <a:r>
              <a:rPr lang="en-US" altLang="zh-CN"/>
              <a:t>"The full breakdown of" </a:t>
            </a:r>
            <a:r>
              <a:rPr lang="zh-CN" altLang="en-US"/>
              <a:t>的意思是</a:t>
            </a:r>
            <a:r>
              <a:rPr lang="en-US" altLang="zh-CN"/>
              <a:t>“</a:t>
            </a:r>
            <a:r>
              <a:rPr lang="zh-CN" altLang="en-US"/>
              <a:t>完整的详细分析</a:t>
            </a:r>
            <a:r>
              <a:rPr lang="en-US" altLang="zh-CN"/>
              <a:t>”</a:t>
            </a:r>
            <a:r>
              <a:rPr lang="zh-CN" altLang="en-US"/>
              <a:t>或</a:t>
            </a:r>
            <a:r>
              <a:rPr lang="en-US" altLang="zh-CN"/>
              <a:t>“</a:t>
            </a:r>
            <a:r>
              <a:rPr lang="zh-CN" altLang="en-US"/>
              <a:t>全面的细分</a:t>
            </a:r>
            <a:r>
              <a:rPr lang="en-US" altLang="zh-CN"/>
              <a:t>”</a:t>
            </a:r>
            <a:r>
              <a:rPr lang="zh-CN" altLang="en-US"/>
              <a:t>。</a:t>
            </a:r>
            <a:endParaRPr lang="zh-CN" altLang="en-US"/>
          </a:p>
          <a:p>
            <a:endParaRPr lang="zh-CN" altLang="en-US"/>
          </a:p>
          <a:p>
            <a:r>
              <a:rPr lang="en-US" altLang="zh-CN"/>
              <a:t>From an architecture perspective" </a:t>
            </a:r>
            <a:r>
              <a:rPr lang="zh-CN" altLang="en-US"/>
              <a:t>的意思是</a:t>
            </a:r>
            <a:r>
              <a:rPr lang="en-US" altLang="zh-CN"/>
              <a:t>“</a:t>
            </a:r>
            <a:r>
              <a:rPr lang="zh-CN" altLang="en-US"/>
              <a:t>从架构的角度来看</a:t>
            </a:r>
            <a:r>
              <a:rPr lang="en-US" altLang="zh-CN"/>
              <a:t>”</a:t>
            </a:r>
            <a:r>
              <a:rPr lang="zh-CN" altLang="en-US"/>
              <a:t>或</a:t>
            </a:r>
            <a:r>
              <a:rPr lang="en-US" altLang="zh-CN"/>
              <a:t>“</a:t>
            </a:r>
            <a:r>
              <a:rPr lang="zh-CN" altLang="en-US"/>
              <a:t>从架构的视角来看</a:t>
            </a:r>
            <a:r>
              <a:rPr lang="en-US" altLang="zh-CN"/>
              <a:t>”</a:t>
            </a:r>
            <a:r>
              <a:rPr lang="zh-CN" altLang="en-US"/>
              <a:t>。</a:t>
            </a:r>
            <a:r>
              <a:rPr lang="en-US" altLang="zh-CN"/>
              <a:t>Perspective" </a:t>
            </a:r>
            <a:r>
              <a:rPr lang="zh-CN" altLang="en-US"/>
              <a:t>的意思是</a:t>
            </a:r>
            <a:r>
              <a:rPr lang="en-US" altLang="zh-CN"/>
              <a:t>“</a:t>
            </a:r>
            <a:r>
              <a:rPr lang="zh-CN" altLang="en-US"/>
              <a:t>视角</a:t>
            </a:r>
            <a:r>
              <a:rPr lang="en-US" altLang="zh-CN"/>
              <a:t>”</a:t>
            </a:r>
            <a:r>
              <a:rPr lang="zh-CN" altLang="en-US"/>
              <a:t>或</a:t>
            </a:r>
            <a:r>
              <a:rPr lang="en-US" altLang="zh-CN"/>
              <a:t>“</a:t>
            </a:r>
            <a:r>
              <a:rPr lang="zh-CN" altLang="en-US"/>
              <a:t>角度</a:t>
            </a:r>
            <a:r>
              <a:rPr lang="en-US" altLang="zh-CN"/>
              <a:t>”</a:t>
            </a:r>
            <a:r>
              <a:rPr lang="zh-CN" altLang="en-US"/>
              <a:t>，</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fontScale="90000"/>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b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b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1024255" y="1579880"/>
            <a:ext cx="4871720" cy="2861310"/>
          </a:xfrm>
          <a:prstGeom prst="rect">
            <a:avLst/>
          </a:prstGeom>
          <a:noFill/>
        </p:spPr>
        <p:txBody>
          <a:bodyPr wrap="square" rtlCol="0">
            <a:spAutoFit/>
          </a:bodyPr>
          <a:p>
            <a:r>
              <a:rPr lang="en-US" altLang="zh-CN" sz="2000"/>
              <a:t>"Passes" </a:t>
            </a:r>
            <a:r>
              <a:rPr lang="zh-CN" altLang="en-US" sz="2000"/>
              <a:t>在这里指的是</a:t>
            </a:r>
            <a:r>
              <a:rPr lang="en-US" altLang="zh-CN" sz="2000"/>
              <a:t>“</a:t>
            </a:r>
            <a:r>
              <a:rPr lang="zh-CN" altLang="en-US" sz="2000"/>
              <a:t>前向传播</a:t>
            </a:r>
            <a:r>
              <a:rPr lang="en-US" altLang="zh-CN" sz="2000"/>
              <a:t>”</a:t>
            </a:r>
            <a:r>
              <a:rPr lang="zh-CN" altLang="en-US" sz="2000"/>
              <a:t>或</a:t>
            </a:r>
            <a:r>
              <a:rPr lang="en-US" altLang="zh-CN" sz="2000"/>
              <a:t>“</a:t>
            </a:r>
            <a:r>
              <a:rPr lang="zh-CN" altLang="en-US" sz="2000"/>
              <a:t>传递</a:t>
            </a:r>
            <a:r>
              <a:rPr lang="en-US" altLang="zh-CN" sz="2000"/>
              <a:t>”forward passes</a:t>
            </a:r>
            <a:endParaRPr lang="en-US" altLang="zh-CN" sz="2000"/>
          </a:p>
          <a:p>
            <a:endParaRPr lang="en-US" altLang="zh-CN" sz="2000"/>
          </a:p>
          <a:p>
            <a:r>
              <a:rPr lang="en-US" altLang="zh-CN" sz="2000"/>
              <a:t>"Amortized" </a:t>
            </a:r>
            <a:r>
              <a:rPr lang="zh-CN" altLang="en-US" sz="2000"/>
              <a:t>的意思是</a:t>
            </a:r>
            <a:r>
              <a:rPr lang="en-US" altLang="zh-CN" sz="2000"/>
              <a:t>“</a:t>
            </a:r>
            <a:r>
              <a:rPr lang="zh-CN" altLang="en-US" sz="2000"/>
              <a:t>摊销的</a:t>
            </a:r>
            <a:r>
              <a:rPr lang="en-US" altLang="zh-CN" sz="2000"/>
              <a:t>”</a:t>
            </a:r>
            <a:r>
              <a:rPr lang="zh-CN" altLang="en-US" sz="2000"/>
              <a:t>或</a:t>
            </a:r>
            <a:r>
              <a:rPr lang="en-US" altLang="zh-CN" sz="2000"/>
              <a:t>“</a:t>
            </a:r>
            <a:r>
              <a:rPr lang="zh-CN" altLang="en-US" sz="2000"/>
              <a:t>分期偿还的</a:t>
            </a:r>
            <a:r>
              <a:rPr lang="en-US" altLang="zh-CN" sz="2000"/>
              <a:t>”</a:t>
            </a:r>
            <a:r>
              <a:rPr lang="zh-CN" altLang="en-US" sz="2000"/>
              <a:t>，</a:t>
            </a:r>
            <a:endParaRPr lang="zh-CN" altLang="en-US" sz="2000"/>
          </a:p>
          <a:p>
            <a:endParaRPr lang="zh-CN" altLang="en-US" sz="2000"/>
          </a:p>
          <a:p>
            <a:r>
              <a:rPr lang="en-US" altLang="zh-CN" sz="2000"/>
              <a:t>"Even with" </a:t>
            </a:r>
            <a:r>
              <a:rPr lang="zh-CN" altLang="en-US" sz="2000"/>
              <a:t>的意思是</a:t>
            </a:r>
            <a:r>
              <a:rPr lang="en-US" altLang="zh-CN" sz="2000"/>
              <a:t>“</a:t>
            </a:r>
            <a:r>
              <a:rPr lang="zh-CN" altLang="en-US" sz="2000"/>
              <a:t>即使有</a:t>
            </a:r>
            <a:r>
              <a:rPr lang="en-US" altLang="zh-CN" sz="2000"/>
              <a:t>”</a:t>
            </a:r>
            <a:r>
              <a:rPr lang="zh-CN" altLang="en-US" sz="2000"/>
              <a:t>或</a:t>
            </a:r>
            <a:r>
              <a:rPr lang="en-US" altLang="zh-CN" sz="2000"/>
              <a:t>“</a:t>
            </a:r>
            <a:r>
              <a:rPr lang="zh-CN" altLang="en-US" sz="2000"/>
              <a:t>即使面对</a:t>
            </a:r>
            <a:r>
              <a:rPr lang="en-US" altLang="zh-CN" sz="2000"/>
              <a:t>”</a:t>
            </a:r>
            <a:r>
              <a:rPr lang="zh-CN" altLang="en-US" sz="2000"/>
              <a:t>，通常用来表示尽管存在某种条件或因素，结果或情况依然成立或不变。</a:t>
            </a:r>
            <a:endParaRPr lang="zh-CN" altLang="en-US" sz="2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段落：</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段落：</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段落：</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段落：</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疑问：文本模态分支具体作用体现在哪里</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645285" y="2141220"/>
            <a:ext cx="9437370" cy="21736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39060" y="1183005"/>
            <a:ext cx="5105400" cy="1517650"/>
          </a:xfrm>
          <a:prstGeom prst="rect">
            <a:avLst/>
          </a:prstGeom>
        </p:spPr>
      </p:pic>
      <p:pic>
        <p:nvPicPr>
          <p:cNvPr id="4" name="图片 3"/>
          <p:cNvPicPr>
            <a:picLocks noChangeAspect="1"/>
          </p:cNvPicPr>
          <p:nvPr/>
        </p:nvPicPr>
        <p:blipFill>
          <a:blip r:embed="rId2"/>
          <a:stretch>
            <a:fillRect/>
          </a:stretch>
        </p:blipFill>
        <p:spPr>
          <a:xfrm>
            <a:off x="2729230" y="3005455"/>
            <a:ext cx="5441950" cy="1651000"/>
          </a:xfrm>
          <a:prstGeom prst="rect">
            <a:avLst/>
          </a:prstGeom>
        </p:spPr>
      </p:pic>
      <p:pic>
        <p:nvPicPr>
          <p:cNvPr id="5" name="图片 4"/>
          <p:cNvPicPr>
            <a:picLocks noChangeAspect="1"/>
          </p:cNvPicPr>
          <p:nvPr/>
        </p:nvPicPr>
        <p:blipFill>
          <a:blip r:embed="rId3"/>
          <a:stretch>
            <a:fillRect/>
          </a:stretch>
        </p:blipFill>
        <p:spPr>
          <a:xfrm>
            <a:off x="2878455" y="4961255"/>
            <a:ext cx="5143500" cy="850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疑问：如何蒸馏的？</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455545" y="2435860"/>
            <a:ext cx="7391400" cy="24193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385695" y="2246630"/>
            <a:ext cx="7264400" cy="23647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001010" y="1336040"/>
            <a:ext cx="6860540" cy="463931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350895" y="1067435"/>
            <a:ext cx="5856605" cy="50380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22575" y="1009650"/>
            <a:ext cx="6546850" cy="48387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203575" y="1374775"/>
            <a:ext cx="5784850" cy="41084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33675" y="2260600"/>
            <a:ext cx="6724650" cy="23368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LoRA</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Low-Rank Adaptation</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）是什么？</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578735" y="1059180"/>
            <a:ext cx="6521450" cy="800100"/>
          </a:xfrm>
          <a:prstGeom prst="rect">
            <a:avLst/>
          </a:prstGeom>
        </p:spPr>
      </p:pic>
      <p:pic>
        <p:nvPicPr>
          <p:cNvPr id="4" name="图片 3"/>
          <p:cNvPicPr>
            <a:picLocks noChangeAspect="1"/>
          </p:cNvPicPr>
          <p:nvPr/>
        </p:nvPicPr>
        <p:blipFill>
          <a:blip r:embed="rId2"/>
          <a:stretch>
            <a:fillRect/>
          </a:stretch>
        </p:blipFill>
        <p:spPr>
          <a:xfrm>
            <a:off x="2578735" y="1927225"/>
            <a:ext cx="6673850" cy="901700"/>
          </a:xfrm>
          <a:prstGeom prst="rect">
            <a:avLst/>
          </a:prstGeom>
        </p:spPr>
      </p:pic>
      <p:pic>
        <p:nvPicPr>
          <p:cNvPr id="5" name="图片 4"/>
          <p:cNvPicPr>
            <a:picLocks noChangeAspect="1"/>
          </p:cNvPicPr>
          <p:nvPr/>
        </p:nvPicPr>
        <p:blipFill>
          <a:blip r:embed="rId3"/>
          <a:stretch>
            <a:fillRect/>
          </a:stretch>
        </p:blipFill>
        <p:spPr>
          <a:xfrm>
            <a:off x="2661285" y="2844165"/>
            <a:ext cx="6508750" cy="1416050"/>
          </a:xfrm>
          <a:prstGeom prst="rect">
            <a:avLst/>
          </a:prstGeom>
        </p:spPr>
      </p:pic>
      <p:pic>
        <p:nvPicPr>
          <p:cNvPr id="7" name="图片 6"/>
          <p:cNvPicPr>
            <a:picLocks noChangeAspect="1"/>
          </p:cNvPicPr>
          <p:nvPr/>
        </p:nvPicPr>
        <p:blipFill>
          <a:blip r:embed="rId4"/>
          <a:stretch>
            <a:fillRect/>
          </a:stretch>
        </p:blipFill>
        <p:spPr>
          <a:xfrm>
            <a:off x="2578735" y="4222750"/>
            <a:ext cx="6813550" cy="26035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dirty="0">
                <a:sym typeface="微软雅黑" panose="020B0503020204020204" pitchFamily="34" charset="-122"/>
              </a:rPr>
              <a:t>对比</a:t>
            </a:r>
            <a:r>
              <a:rPr dirty="0">
                <a:sym typeface="微软雅黑" panose="020B0503020204020204" pitchFamily="34" charset="-122"/>
              </a:rPr>
              <a:t>实验</a:t>
            </a:r>
            <a:endParaRPr dirty="0">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773680" y="1035050"/>
            <a:ext cx="6957695" cy="5354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dirty="0">
                <a:sym typeface="微软雅黑" panose="020B0503020204020204" pitchFamily="34" charset="-122"/>
              </a:rPr>
              <a:t>对比</a:t>
            </a:r>
            <a:r>
              <a:rPr dirty="0">
                <a:sym typeface="微软雅黑" panose="020B0503020204020204" pitchFamily="34" charset="-122"/>
              </a:rPr>
              <a:t>实验</a:t>
            </a:r>
            <a:endParaRPr dirty="0">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784475" y="1978025"/>
            <a:ext cx="6623050" cy="2901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r>
              <a:rPr lang="zh-CN" altLang="en-US">
                <a:sym typeface="微软雅黑" panose="020B0503020204020204" pitchFamily="34" charset="-122"/>
              </a:rPr>
              <a:t>训练</a:t>
            </a:r>
            <a:r>
              <a:rPr lang="zh-CN" altLang="en-US">
                <a:sym typeface="微软雅黑" panose="020B0503020204020204" pitchFamily="34" charset="-122"/>
              </a:rPr>
              <a:t>内容</a:t>
            </a:r>
            <a:endParaRPr lang="zh-CN" altLang="en-US">
              <a:sym typeface="微软雅黑" panose="020B0503020204020204" pitchFamily="34" charset="-122"/>
            </a:endParaRPr>
          </a:p>
        </p:txBody>
      </p:sp>
      <p:sp>
        <p:nvSpPr>
          <p:cNvPr id="2" name="文本框 1"/>
          <p:cNvSpPr txBox="1"/>
          <p:nvPr/>
        </p:nvSpPr>
        <p:spPr>
          <a:xfrm>
            <a:off x="4834255" y="2044383"/>
            <a:ext cx="5080000" cy="337185"/>
          </a:xfrm>
          <a:prstGeom prst="rect">
            <a:avLst/>
          </a:prstGeom>
        </p:spPr>
        <p:txBody>
          <a:bodyPr>
            <a:spAutoFit/>
          </a:bodyPr>
          <a:p>
            <a:r>
              <a:rPr lang="zh-CN" altLang="en-US" sz="1600"/>
              <a:t>构建</a:t>
            </a:r>
            <a:r>
              <a:rPr lang="en-US" altLang="zh-CN" sz="1600"/>
              <a:t>LOTSA</a:t>
            </a:r>
            <a:r>
              <a:rPr lang="zh-CN" altLang="en-US" sz="1600"/>
              <a:t>数据集</a:t>
            </a:r>
            <a:endParaRPr lang="zh-CN" altLang="en-US" sz="1600"/>
          </a:p>
        </p:txBody>
      </p:sp>
      <p:sp>
        <p:nvSpPr>
          <p:cNvPr id="3" name="文本框 2"/>
          <p:cNvSpPr txBox="1"/>
          <p:nvPr/>
        </p:nvSpPr>
        <p:spPr>
          <a:xfrm>
            <a:off x="4908550" y="3008948"/>
            <a:ext cx="5080000" cy="337185"/>
          </a:xfrm>
          <a:prstGeom prst="rect">
            <a:avLst/>
          </a:prstGeom>
        </p:spPr>
        <p:txBody>
          <a:bodyPr>
            <a:spAutoFit/>
          </a:bodyPr>
          <a:p>
            <a:r>
              <a:rPr lang="zh-CN" altLang="en-US" sz="1600"/>
              <a:t>预训练任务设计</a:t>
            </a:r>
            <a:endParaRPr lang="zh-CN" altLang="en-US" sz="1600"/>
          </a:p>
        </p:txBody>
      </p:sp>
      <p:sp>
        <p:nvSpPr>
          <p:cNvPr id="4" name="文本框 3"/>
          <p:cNvSpPr txBox="1"/>
          <p:nvPr/>
        </p:nvSpPr>
        <p:spPr>
          <a:xfrm>
            <a:off x="5173980" y="4069398"/>
            <a:ext cx="5080000" cy="337185"/>
          </a:xfrm>
          <a:prstGeom prst="rect">
            <a:avLst/>
          </a:prstGeom>
        </p:spPr>
        <p:txBody>
          <a:bodyPr>
            <a:spAutoFit/>
          </a:bodyPr>
          <a:p>
            <a:r>
              <a:rPr lang="zh-CN" altLang="en-US" sz="1600"/>
              <a:t>训练过程</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sym typeface="微软雅黑" panose="020B0503020204020204" pitchFamily="34" charset="-122"/>
              </a:rPr>
              <a:t>少样本</a:t>
            </a:r>
            <a:r>
              <a:rPr lang="en-US" altLang="zh-CN" dirty="0">
                <a:sym typeface="微软雅黑" panose="020B0503020204020204" pitchFamily="34" charset="-122"/>
              </a:rPr>
              <a:t> / </a:t>
            </a:r>
            <a:r>
              <a:rPr lang="zh-CN" altLang="en-US" dirty="0">
                <a:sym typeface="微软雅黑" panose="020B0503020204020204" pitchFamily="34" charset="-122"/>
              </a:rPr>
              <a:t>零样本</a:t>
            </a:r>
            <a:r>
              <a:rPr dirty="0">
                <a:sym typeface="微软雅黑" panose="020B0503020204020204" pitchFamily="34" charset="-122"/>
              </a:rPr>
              <a:t>实验</a:t>
            </a:r>
            <a:endParaRPr dirty="0">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294130" y="1845945"/>
            <a:ext cx="4429760" cy="3165475"/>
          </a:xfrm>
          <a:prstGeom prst="rect">
            <a:avLst/>
          </a:prstGeom>
        </p:spPr>
      </p:pic>
      <p:pic>
        <p:nvPicPr>
          <p:cNvPr id="4" name="图片 3"/>
          <p:cNvPicPr>
            <a:picLocks noChangeAspect="1"/>
          </p:cNvPicPr>
          <p:nvPr/>
        </p:nvPicPr>
        <p:blipFill>
          <a:blip r:embed="rId2"/>
          <a:stretch>
            <a:fillRect/>
          </a:stretch>
        </p:blipFill>
        <p:spPr>
          <a:xfrm>
            <a:off x="6933565" y="1661160"/>
            <a:ext cx="3881120" cy="3350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dirty="0">
                <a:sym typeface="微软雅黑" panose="020B0503020204020204" pitchFamily="34" charset="-122"/>
              </a:rPr>
              <a:t>消融实验</a:t>
            </a:r>
            <a:endParaRPr dirty="0">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568065" y="1932305"/>
            <a:ext cx="5266690" cy="2748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sym typeface="微软雅黑" panose="020B0503020204020204" pitchFamily="34" charset="-122"/>
              </a:rPr>
              <a:t> </a:t>
            </a:r>
            <a:r>
              <a:rPr lang="zh-CN" altLang="en-US" dirty="0">
                <a:sym typeface="微软雅黑" panose="020B0503020204020204" pitchFamily="34" charset="-122"/>
              </a:rPr>
              <a:t>可视化分析</a:t>
            </a:r>
            <a:endParaRPr lang="zh-CN" altLang="en-US" dirty="0">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396365" y="1364615"/>
            <a:ext cx="9681845" cy="2578735"/>
          </a:xfrm>
          <a:prstGeom prst="rect">
            <a:avLst/>
          </a:prstGeom>
        </p:spPr>
      </p:pic>
      <p:pic>
        <p:nvPicPr>
          <p:cNvPr id="5" name="图片 4"/>
          <p:cNvPicPr>
            <a:picLocks noChangeAspect="1"/>
          </p:cNvPicPr>
          <p:nvPr/>
        </p:nvPicPr>
        <p:blipFill>
          <a:blip r:embed="rId2"/>
          <a:stretch>
            <a:fillRect/>
          </a:stretch>
        </p:blipFill>
        <p:spPr>
          <a:xfrm>
            <a:off x="3927475" y="4218940"/>
            <a:ext cx="4446270" cy="2192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sym typeface="微软雅黑" panose="020B0503020204020204" pitchFamily="34" charset="-122"/>
              </a:rPr>
              <a:t>回顾</a:t>
            </a:r>
            <a:r>
              <a:rPr lang="zh-CN" altLang="en-US" dirty="0">
                <a:sym typeface="微软雅黑" panose="020B0503020204020204" pitchFamily="34" charset="-122"/>
              </a:rPr>
              <a:t>标题</a:t>
            </a:r>
            <a:endParaRPr lang="zh-CN" altLang="en-US" dirty="0">
              <a:sym typeface="微软雅黑" panose="020B0503020204020204" pitchFamily="34" charset="-122"/>
            </a:endParaRPr>
          </a:p>
        </p:txBody>
      </p:sp>
      <p:sp>
        <p:nvSpPr>
          <p:cNvPr id="3" name="文本框 2"/>
          <p:cNvSpPr txBox="1"/>
          <p:nvPr/>
        </p:nvSpPr>
        <p:spPr>
          <a:xfrm>
            <a:off x="207010" y="2933700"/>
            <a:ext cx="6096000" cy="1383665"/>
          </a:xfrm>
          <a:prstGeom prst="rect">
            <a:avLst/>
          </a:prstGeom>
          <a:noFill/>
        </p:spPr>
        <p:txBody>
          <a:bodyPr wrap="square" rtlCol="0" anchor="t">
            <a:spAutoFit/>
          </a:bodyPr>
          <a:p>
            <a:pPr algn="ctr"/>
            <a:r>
              <a:rPr lang="en-US" altLang="zh-CN" sz="2800" b="1">
                <a:effectLst>
                  <a:outerShdw blurRad="38100" dist="19050" dir="2700000" algn="tl" rotWithShape="0">
                    <a:schemeClr val="dk1">
                      <a:alpha val="40000"/>
                    </a:schemeClr>
                  </a:outerShdw>
                </a:effectLst>
                <a:sym typeface="+mn-ea"/>
              </a:rPr>
              <a:t>Taming Pre-trained LLMs</a:t>
            </a:r>
            <a:endParaRPr lang="en-US" altLang="zh-CN" sz="2800" b="1">
              <a:effectLst>
                <a:outerShdw blurRad="38100" dist="19050" dir="2700000" algn="tl" rotWithShape="0">
                  <a:schemeClr val="dk1">
                    <a:alpha val="40000"/>
                  </a:schemeClr>
                </a:outerShdw>
              </a:effectLst>
              <a:sym typeface="+mn-ea"/>
            </a:endParaRPr>
          </a:p>
          <a:p>
            <a:pPr algn="ctr"/>
            <a:r>
              <a:rPr lang="en-US" altLang="zh-CN" sz="2800" b="1">
                <a:effectLst>
                  <a:outerShdw blurRad="38100" dist="19050" dir="2700000" algn="tl" rotWithShape="0">
                    <a:schemeClr val="dk1">
                      <a:alpha val="40000"/>
                    </a:schemeClr>
                  </a:outerShdw>
                </a:effectLst>
                <a:sym typeface="+mn-ea"/>
              </a:rPr>
              <a:t> for Generalised Time Series Forecasting</a:t>
            </a:r>
            <a:br>
              <a:rPr lang="en-US" altLang="zh-CN" sz="2800" b="1">
                <a:effectLst>
                  <a:outerShdw blurRad="38100" dist="19050" dir="2700000" algn="tl" rotWithShape="0">
                    <a:schemeClr val="dk1">
                      <a:alpha val="40000"/>
                    </a:schemeClr>
                  </a:outerShdw>
                </a:effectLst>
                <a:sym typeface="+mn-ea"/>
              </a:rPr>
            </a:br>
            <a:r>
              <a:rPr lang="en-US" altLang="zh-CN" sz="2800" b="1">
                <a:effectLst>
                  <a:outerShdw blurRad="38100" dist="19050" dir="2700000" algn="tl" rotWithShape="0">
                    <a:schemeClr val="dk1">
                      <a:alpha val="40000"/>
                    </a:schemeClr>
                  </a:outerShdw>
                </a:effectLst>
                <a:sym typeface="+mn-ea"/>
              </a:rPr>
              <a:t> via Cross-modal Knowledge Distillation</a:t>
            </a:r>
            <a:endParaRPr lang="en-US" altLang="zh-CN" sz="2800" b="1">
              <a:effectLst>
                <a:outerShdw blurRad="38100" dist="19050" dir="2700000" algn="tl" rotWithShape="0">
                  <a:schemeClr val="dk1">
                    <a:alpha val="40000"/>
                  </a:schemeClr>
                </a:outerShdw>
              </a:effectLst>
              <a:sym typeface="+mn-ea"/>
            </a:endParaRPr>
          </a:p>
        </p:txBody>
      </p:sp>
      <p:pic>
        <p:nvPicPr>
          <p:cNvPr id="6" name="图片 5"/>
          <p:cNvPicPr>
            <a:picLocks noChangeAspect="1"/>
          </p:cNvPicPr>
          <p:nvPr/>
        </p:nvPicPr>
        <p:blipFill>
          <a:blip r:embed="rId1"/>
          <a:stretch>
            <a:fillRect/>
          </a:stretch>
        </p:blipFill>
        <p:spPr>
          <a:xfrm>
            <a:off x="6875145" y="1886585"/>
            <a:ext cx="4686300" cy="654050"/>
          </a:xfrm>
          <a:prstGeom prst="rect">
            <a:avLst/>
          </a:prstGeom>
        </p:spPr>
      </p:pic>
      <p:pic>
        <p:nvPicPr>
          <p:cNvPr id="7" name="图片 6"/>
          <p:cNvPicPr>
            <a:picLocks noChangeAspect="1"/>
          </p:cNvPicPr>
          <p:nvPr/>
        </p:nvPicPr>
        <p:blipFill>
          <a:blip r:embed="rId2"/>
          <a:stretch>
            <a:fillRect/>
          </a:stretch>
        </p:blipFill>
        <p:spPr>
          <a:xfrm>
            <a:off x="7475220" y="3086100"/>
            <a:ext cx="2978150" cy="635000"/>
          </a:xfrm>
          <a:prstGeom prst="rect">
            <a:avLst/>
          </a:prstGeom>
        </p:spPr>
      </p:pic>
      <p:pic>
        <p:nvPicPr>
          <p:cNvPr id="8" name="图片 7"/>
          <p:cNvPicPr>
            <a:picLocks noChangeAspect="1"/>
          </p:cNvPicPr>
          <p:nvPr/>
        </p:nvPicPr>
        <p:blipFill>
          <a:blip r:embed="rId3"/>
          <a:stretch>
            <a:fillRect/>
          </a:stretch>
        </p:blipFill>
        <p:spPr>
          <a:xfrm>
            <a:off x="6505575" y="4091305"/>
            <a:ext cx="5213350" cy="647700"/>
          </a:xfrm>
          <a:prstGeom prst="rect">
            <a:avLst/>
          </a:prstGeom>
        </p:spPr>
      </p:pic>
      <p:cxnSp>
        <p:nvCxnSpPr>
          <p:cNvPr id="9" name="直接箭头连接符 8"/>
          <p:cNvCxnSpPr/>
          <p:nvPr/>
        </p:nvCxnSpPr>
        <p:spPr>
          <a:xfrm flipV="1">
            <a:off x="5278755" y="2366645"/>
            <a:ext cx="1444625" cy="7575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V="1">
            <a:off x="5831205" y="3424555"/>
            <a:ext cx="1483995" cy="1104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a:off x="5531485" y="4300220"/>
            <a:ext cx="876300" cy="2051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descr="FF2C1DB406E256920624D04889C73ADA"/>
          <p:cNvPicPr>
            <a:picLocks noChangeAspect="1"/>
          </p:cNvPicPr>
          <p:nvPr/>
        </p:nvPicPr>
        <p:blipFill>
          <a:blip r:embed="rId1"/>
          <a:stretch>
            <a:fillRect/>
          </a:stretch>
        </p:blipFill>
        <p:spPr>
          <a:xfrm>
            <a:off x="0" y="1347470"/>
            <a:ext cx="5430520" cy="4181475"/>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custDataLst>
              <p:tags r:id="rId2"/>
            </p:custDataLst>
          </p:nvPr>
        </p:nvSpPr>
        <p:spPr>
          <a:xfrm>
            <a:off x="7294012" y="442646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custDataLst>
              <p:tags r:id="rId3"/>
            </p:custDataLst>
          </p:nvPr>
        </p:nvSpPr>
        <p:spPr>
          <a:xfrm>
            <a:off x="7756816" y="4385476"/>
            <a:ext cx="3484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论文</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阅读</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custDataLst>
              <p:tags r:id="rId4"/>
            </p:custDataLst>
          </p:nvPr>
        </p:nvSpPr>
        <p:spPr>
          <a:xfrm>
            <a:off x="7294012" y="4917168"/>
            <a:ext cx="316801" cy="3168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custDataLst>
              <p:tags r:id="rId5"/>
            </p:custDataLst>
          </p:nvPr>
        </p:nvSpPr>
        <p:spPr>
          <a:xfrm>
            <a:off x="7756816" y="4876179"/>
            <a:ext cx="3484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未来计划</a:t>
            </a:r>
            <a:endPar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7166392" y="3219093"/>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endParaRPr lang="en-US" altLang="zh-CN" sz="3600" dirty="0">
              <a:sym typeface="微软雅黑" panose="020B0503020204020204" pitchFamily="34" charset="-122"/>
            </a:endParaRPr>
          </a:p>
        </p:txBody>
      </p:sp>
      <p:pic>
        <p:nvPicPr>
          <p:cNvPr id="2" name="logo"/>
          <p:cNvPicPr/>
          <p:nvPr/>
        </p:nvPicPr>
        <p:blipFill>
          <a:blip r:embed="rId6" cstate="print">
            <a:extLst>
              <a:ext uri="{28A0092B-C50C-407E-A947-70E740481C1C}">
                <a14:useLocalDpi xmlns:a14="http://schemas.microsoft.com/office/drawing/2010/main" val="0"/>
              </a:ext>
            </a:extLst>
          </a:blip>
          <a:stretch>
            <a:fillRect/>
          </a:stretch>
        </p:blipFill>
        <p:spPr>
          <a:xfrm>
            <a:off x="10001703" y="597808"/>
            <a:ext cx="1332593" cy="13325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6246D5450A1DBA3815F86B0BD83E3495"/>
          <p:cNvPicPr>
            <a:picLocks noChangeAspect="1"/>
          </p:cNvPicPr>
          <p:nvPr/>
        </p:nvPicPr>
        <p:blipFill>
          <a:blip r:embed="rId1"/>
          <a:srcRect t="21987"/>
          <a:stretch>
            <a:fillRect/>
          </a:stretch>
        </p:blipFill>
        <p:spPr>
          <a:xfrm>
            <a:off x="0" y="0"/>
            <a:ext cx="12192000" cy="4805680"/>
          </a:xfrm>
          <a:prstGeom prst="rect">
            <a:avLst/>
          </a:prstGeom>
        </p:spPr>
      </p:pic>
      <p:grpSp>
        <p:nvGrpSpPr>
          <p:cNvPr id="10" name="组合 9"/>
          <p:cNvGrpSpPr/>
          <p:nvPr/>
        </p:nvGrpSpPr>
        <p:grpSpPr>
          <a:xfrm>
            <a:off x="0" y="3124200"/>
            <a:ext cx="12192000" cy="3733800"/>
            <a:chOff x="0" y="3312958"/>
            <a:chExt cx="12192000" cy="3830792"/>
          </a:xfrm>
        </p:grpSpPr>
        <p:sp>
          <p:nvSpPr>
            <p:cNvPr id="12" name="任意多边形: 形状 11"/>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14" name="任意多边形: 形状 13"/>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8" name="TextBox 8"/>
          <p:cNvSpPr txBox="1"/>
          <p:nvPr/>
        </p:nvSpPr>
        <p:spPr>
          <a:xfrm>
            <a:off x="9525000" y="5279901"/>
            <a:ext cx="2228139" cy="1273175"/>
          </a:xfrm>
          <a:prstGeom prst="rect">
            <a:avLst/>
          </a:prstGeom>
          <a:noFill/>
        </p:spPr>
        <p:txBody>
          <a:bodyPr wrap="square" rtlCol="0">
            <a:spAutoFit/>
          </a:bodyPr>
          <a:lstStyle/>
          <a:p>
            <a:pPr algn="r" eaLnBrk="0" hangingPunct="0">
              <a:lnSpc>
                <a:spcPct val="120000"/>
              </a:lnSpc>
            </a:pPr>
            <a:r>
              <a:rPr lang="zh-CN" altLang="en-US"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请指正</a:t>
            </a:r>
            <a:endParaRPr lang="en-US" altLang="zh-CN"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r">
              <a:lnSpc>
                <a:spcPct val="12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Thank You</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2" name="logo"/>
          <p:cNvPicPr/>
          <p:nvPr/>
        </p:nvPicPr>
        <p:blipFill>
          <a:blip r:embed="rId2" cstate="print">
            <a:extLst>
              <a:ext uri="{28A0092B-C50C-407E-A947-70E740481C1C}">
                <a14:useLocalDpi xmlns:a14="http://schemas.microsoft.com/office/drawing/2010/main" val="0"/>
              </a:ext>
            </a:extLst>
          </a:blip>
          <a:stretch>
            <a:fillRect/>
          </a:stretch>
        </p:blipFill>
        <p:spPr>
          <a:xfrm>
            <a:off x="540832" y="5659993"/>
            <a:ext cx="663281" cy="663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028950" y="845185"/>
            <a:ext cx="6134100" cy="5467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12.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13.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14.xml><?xml version="1.0" encoding="utf-8"?>
<p:tagLst xmlns:p="http://schemas.openxmlformats.org/presentationml/2006/main">
  <p:tag name="KSO_WM_DIAGRAM_VIRTUALLY_FRAME" val="{&quot;height&quot;:263.0223622047244,&quot;left&quot;:53.45,&quot;top&quot;:157.3083464566929,&quot;width&quot;:853.0966141732282}"/>
</p:tagLst>
</file>

<file path=ppt/tags/tag15.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6.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7.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8.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9.xml><?xml version="1.0" encoding="utf-8"?>
<p:tagLst xmlns:p="http://schemas.openxmlformats.org/presentationml/2006/main">
  <p:tag name="commondata" val="eyJoZGlkIjoiNmVlYjdjMDI5ZGY2NGEyYzg2YjE5OTBhOTI0MzJlODEifQ=="/>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6.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7.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8.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标题"/>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341F24"/>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8937</Words>
  <Application>WPS 演示</Application>
  <PresentationFormat>宽屏</PresentationFormat>
  <Paragraphs>469</Paragraphs>
  <Slides>85</Slides>
  <Notes>4</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85</vt:i4>
      </vt:variant>
    </vt:vector>
  </HeadingPairs>
  <TitlesOfParts>
    <vt:vector size="99" baseType="lpstr">
      <vt:lpstr>Arial</vt:lpstr>
      <vt:lpstr>宋体</vt:lpstr>
      <vt:lpstr>Wingdings</vt:lpstr>
      <vt:lpstr>微软雅黑</vt:lpstr>
      <vt:lpstr>黑体</vt:lpstr>
      <vt:lpstr>Times New Roman</vt:lpstr>
      <vt:lpstr>NimbusRomNo9L-Regu</vt:lpstr>
      <vt:lpstr>ESRI AMFM Electric</vt:lpstr>
      <vt:lpstr>Arial Unicode MS</vt:lpstr>
      <vt:lpstr>等线</vt:lpstr>
      <vt:lpstr>Calibri</vt:lpstr>
      <vt:lpstr>等线 Light</vt:lpstr>
      <vt:lpstr>Calibri Light</vt:lpstr>
      <vt:lpstr>Office Theme</vt:lpstr>
      <vt:lpstr>PowerPoint 演示文稿</vt:lpstr>
      <vt:lpstr>PowerPoint 演示文稿</vt:lpstr>
      <vt:lpstr>Unified Training of Universal Time Series Forecasting Transformers</vt:lpstr>
      <vt:lpstr>背景和动机</vt:lpstr>
      <vt:lpstr>研究问题和挑战</vt:lpstr>
      <vt:lpstr>基于掩码编码器的通用时间序列预测 Transformer（MOIRAI）</vt:lpstr>
      <vt:lpstr>PowerPoint 演示文稿</vt:lpstr>
      <vt:lpstr>训练内容</vt:lpstr>
      <vt:lpstr>PowerPoint 演示文稿</vt:lpstr>
      <vt:lpstr>PowerPoint 演示文稿</vt:lpstr>
      <vt:lpstr>PowerPoint 演示文稿</vt:lpstr>
      <vt:lpstr>PowerPoint 演示文稿</vt:lpstr>
      <vt:lpstr>PowerPoint 演示文稿</vt:lpstr>
      <vt:lpstr>PowerPoint 演示文稿</vt:lpstr>
      <vt:lpstr>Related Work： Pre-training for Zero-shot Forecasting</vt:lpstr>
      <vt:lpstr>Related Work： Pre-train + Fine-tune for Time Series Forecasting</vt:lpstr>
      <vt:lpstr>Related Work：问题1</vt:lpstr>
      <vt:lpstr>Related Work：问题</vt:lpstr>
      <vt:lpstr>Related Work：问题</vt:lpstr>
      <vt:lpstr>Related Work：问题2</vt:lpstr>
      <vt:lpstr>Related Work：问题</vt:lpstr>
      <vt:lpstr>Related Work：问题3</vt:lpstr>
      <vt:lpstr>Related Work：问题</vt:lpstr>
      <vt:lpstr> Method</vt:lpstr>
      <vt:lpstr> Method</vt:lpstr>
      <vt:lpstr> Method</vt:lpstr>
      <vt:lpstr> Method</vt:lpstr>
      <vt:lpstr> Method</vt:lpstr>
      <vt:lpstr> Method：问题1</vt:lpstr>
      <vt:lpstr> Method：问题1</vt:lpstr>
      <vt:lpstr> Method：问题2</vt:lpstr>
      <vt:lpstr> Method：问题2</vt:lpstr>
      <vt:lpstr> Method：问题3</vt:lpstr>
      <vt:lpstr> Architecture：</vt:lpstr>
      <vt:lpstr> Architecture：</vt:lpstr>
      <vt:lpstr> Architecture：</vt:lpstr>
      <vt:lpstr> Architecture问题1：</vt:lpstr>
      <vt:lpstr> Architecture问题1：</vt:lpstr>
      <vt:lpstr> Architecture问题1：</vt:lpstr>
      <vt:lpstr> Architecture问题1：</vt:lpstr>
      <vt:lpstr> Architecture问题2：</vt:lpstr>
      <vt:lpstr> Architecture问题2：</vt:lpstr>
      <vt:lpstr> ANY-VARIATE ATTENTION</vt:lpstr>
      <vt:lpstr>UnifiedTraining</vt:lpstr>
      <vt:lpstr>PRE-TRAINING</vt:lpstr>
      <vt:lpstr>PRE-TRAINING</vt:lpstr>
      <vt:lpstr>Experiments：In-distribution Forecasting</vt:lpstr>
      <vt:lpstr>Experiments：In-distribution Forecasting 问题</vt:lpstr>
      <vt:lpstr>Experiments：In-distribution Forecasting 问题</vt:lpstr>
      <vt:lpstr>Experiments：In-distribution Forecasting 问题</vt:lpstr>
      <vt:lpstr>Experiments：Out-of-distribution / Zero-shot Forecasting</vt:lpstr>
      <vt:lpstr>Experiments：Out-of-distribution / Zero-shot Forecasting</vt:lpstr>
      <vt:lpstr>Experiments：AblationStudy</vt:lpstr>
      <vt:lpstr>Experiments：Further Analysis</vt:lpstr>
      <vt:lpstr>Conclusion</vt:lpstr>
      <vt:lpstr>Large-scale Open Time Series Archive</vt:lpstr>
      <vt:lpstr>Miscellaneous 是一个形容词，意思是“各种各样的”或“混杂的”</vt:lpstr>
      <vt:lpstr>Discussion on “Flexible Distribution”</vt:lpstr>
      <vt:lpstr>Discussion on “Flexible Distribution”</vt:lpstr>
      <vt:lpstr>Discussion on “Flexible Distribution”</vt:lpstr>
      <vt:lpstr>Discussion on “Flexible Distribution”</vt:lpstr>
      <vt:lpstr>Discussion on “Flexible Distribution”</vt:lpstr>
      <vt:lpstr>Discussion on “Flexible Distribution”</vt:lpstr>
      <vt:lpstr>Discussion on “Flexible Distribution” </vt:lpstr>
      <vt:lpstr>段落：</vt:lpstr>
      <vt:lpstr>段落：</vt:lpstr>
      <vt:lpstr>段落：</vt:lpstr>
      <vt:lpstr>段落：</vt:lpstr>
      <vt:lpstr>疑问：文本模态分支具体作用体现在哪里</vt:lpstr>
      <vt:lpstr>疑问：如何蒸馏的？</vt:lpstr>
      <vt:lpstr>具体的蒸馏流程</vt:lpstr>
      <vt:lpstr>具体的蒸馏流程</vt:lpstr>
      <vt:lpstr>具体的蒸馏流程</vt:lpstr>
      <vt:lpstr>具体的蒸馏流程</vt:lpstr>
      <vt:lpstr>具体的蒸馏流程</vt:lpstr>
      <vt:lpstr>具体的蒸馏流程</vt:lpstr>
      <vt:lpstr>LoRA（Low-Rank Adaptation）是什么？</vt:lpstr>
      <vt:lpstr>对比实验</vt:lpstr>
      <vt:lpstr>对比实验</vt:lpstr>
      <vt:lpstr>少样本 / 零样本实验</vt:lpstr>
      <vt:lpstr>消融实验</vt:lpstr>
      <vt:lpstr> 可视化分析</vt:lpstr>
      <vt:lpstr>回顾标题</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剑舞</cp:lastModifiedBy>
  <cp:revision>494</cp:revision>
  <dcterms:created xsi:type="dcterms:W3CDTF">2019-06-09T06:58:00Z</dcterms:created>
  <dcterms:modified xsi:type="dcterms:W3CDTF">2025-02-24T08:47:57Z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160C25CE38C146689505DEF66EFC51F9_12</vt:lpwstr>
  </property>
  <property fmtid="{D5CDD505-2E9C-101B-9397-08002B2CF9AE}" pid="3" name="KSOProductBuildVer">
    <vt:lpwstr>2052-12.1.0.19770</vt:lpwstr>
  </property>
</Properties>
</file>